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1"/>
  </p:sldMasterIdLst>
  <p:notesMasterIdLst>
    <p:notesMasterId r:id="rId10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4" r:id="rId29"/>
    <p:sldId id="285"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353" r:id="rId97"/>
    <p:sldId id="354" r:id="rId98"/>
    <p:sldId id="355" r:id="rId99"/>
    <p:sldId id="356" r:id="rId100"/>
    <p:sldId id="357" r:id="rId101"/>
    <p:sldId id="358" r:id="rId102"/>
    <p:sldId id="359" r:id="rId103"/>
    <p:sldId id="360" r:id="rId104"/>
    <p:sldId id="362" r:id="rId105"/>
  </p:sldIdLst>
  <p:sldSz cx="9144000" cy="5143500" type="screen16x9"/>
  <p:notesSz cx="6858000" cy="9144000"/>
  <p:embeddedFontLst>
    <p:embeddedFont>
      <p:font typeface="Barlow" panose="00000500000000000000" pitchFamily="2" charset="0"/>
      <p:regular r:id="rId107"/>
      <p:bold r:id="rId108"/>
      <p:italic r:id="rId109"/>
      <p:boldItalic r:id="rId110"/>
    </p:embeddedFont>
    <p:embeddedFont>
      <p:font typeface="Calibri" panose="020F0502020204030204" pitchFamily="34" charset="0"/>
      <p:regular r:id="rId111"/>
      <p:bold r:id="rId112"/>
      <p:italic r:id="rId113"/>
      <p:boldItalic r:id="rId114"/>
    </p:embeddedFont>
    <p:embeddedFont>
      <p:font typeface="Exo" panose="020B0604020202020204" charset="0"/>
      <p:regular r:id="rId115"/>
      <p:bold r:id="rId116"/>
      <p:italic r:id="rId117"/>
      <p:boldItalic r:id="rId118"/>
    </p:embeddedFont>
    <p:embeddedFont>
      <p:font typeface="Nunito" pitchFamily="2" charset="0"/>
      <p:regular r:id="rId119"/>
      <p:bold r:id="rId120"/>
      <p:italic r:id="rId121"/>
      <p:boldItalic r:id="rId122"/>
    </p:embeddedFont>
    <p:embeddedFont>
      <p:font typeface="Open Sans" panose="020B0606030504020204" pitchFamily="34" charset="0"/>
      <p:regular r:id="rId123"/>
      <p:bold r:id="rId124"/>
      <p:italic r:id="rId125"/>
      <p:boldItalic r:id="rId126"/>
    </p:embeddedFont>
    <p:embeddedFont>
      <p:font typeface="Poppins" panose="00000500000000000000" pitchFamily="2" charset="0"/>
      <p:regular r:id="rId127"/>
      <p:bold r:id="rId128"/>
      <p:italic r:id="rId129"/>
      <p:boldItalic r:id="rId130"/>
    </p:embeddedFont>
    <p:embeddedFont>
      <p:font typeface="Prata" panose="020B0604020202020204" charset="0"/>
      <p:regular r:id="rId131"/>
    </p:embeddedFont>
    <p:embeddedFont>
      <p:font typeface="Roboto Condensed Light" panose="02000000000000000000" pitchFamily="2" charset="0"/>
      <p:regular r:id="rId132"/>
      <p:italic r:id="rId133"/>
    </p:embeddedFont>
    <p:embeddedFont>
      <p:font typeface="Roboto Slab" panose="020B0604020202020204" charset="0"/>
      <p:regular r:id="rId134"/>
      <p:bold r:id="rId1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C79639B-CB9E-4DAC-8792-940CE917F601}">
  <a:tblStyle styleId="{0C79639B-CB9E-4DAC-8792-940CE917F60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11.fntdata"/><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font" Target="fonts/font1.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7.fntdata"/><Relationship Id="rId128" Type="http://schemas.openxmlformats.org/officeDocument/2006/relationships/font" Target="fonts/font22.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7.fntdata"/><Relationship Id="rId118" Type="http://schemas.openxmlformats.org/officeDocument/2006/relationships/font" Target="fonts/font12.fntdata"/><Relationship Id="rId134" Type="http://schemas.openxmlformats.org/officeDocument/2006/relationships/font" Target="fonts/font28.fntdata"/><Relationship Id="rId139"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font" Target="fonts/font2.fntdata"/><Relationship Id="rId124" Type="http://schemas.openxmlformats.org/officeDocument/2006/relationships/font" Target="fonts/font18.fntdata"/><Relationship Id="rId129" Type="http://schemas.openxmlformats.org/officeDocument/2006/relationships/font" Target="fonts/font23.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8.fntdata"/><Relationship Id="rId119" Type="http://schemas.openxmlformats.org/officeDocument/2006/relationships/font" Target="fonts/font13.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24.fntdata"/><Relationship Id="rId135" Type="http://schemas.openxmlformats.org/officeDocument/2006/relationships/font" Target="fonts/font29.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3.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14.fntdata"/><Relationship Id="rId125" Type="http://schemas.openxmlformats.org/officeDocument/2006/relationships/font" Target="fonts/font1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4.fntdata"/><Relationship Id="rId115" Type="http://schemas.openxmlformats.org/officeDocument/2006/relationships/font" Target="fonts/font9.fntdata"/><Relationship Id="rId131" Type="http://schemas.openxmlformats.org/officeDocument/2006/relationships/font" Target="fonts/font25.fntdata"/><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0.fntdata"/><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5.fntdata"/><Relationship Id="rId132" Type="http://schemas.openxmlformats.org/officeDocument/2006/relationships/font" Target="fonts/font26.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notesMaster" Target="notesMasters/notesMaster1.xml"/><Relationship Id="rId127" Type="http://schemas.openxmlformats.org/officeDocument/2006/relationships/font" Target="fonts/font21.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font" Target="fonts/font6.fntdata"/><Relationship Id="rId133" Type="http://schemas.openxmlformats.org/officeDocument/2006/relationships/font" Target="fonts/font2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channelnewsasia.com/cna-insider/why-healthcare-workers-singapore-hospitals-resignations-2647746"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www.ncbi.nlm.nih.gov/pmc/articles/PMC8562433/" TargetMode="External"/><Relationship Id="rId4" Type="http://schemas.openxmlformats.org/officeDocument/2006/relationships/hyperlink" Target="https://www.ncbi.nlm.nih.gov/pmc/articles/PMC2656002/"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shermaine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456771ca59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1456771ca59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shermaine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gfe10765567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9" name="Google Shape;1299;gfe10765567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Google Shape;1305;g145e80d770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6" name="Google Shape;1306;g145e80d770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143f4d1b3e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7" name="Google Shape;1317;g143f4d1b3e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gd313741446_0_1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4" name="Google Shape;1324;gd313741446_0_1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6"/>
        <p:cNvGrpSpPr/>
        <p:nvPr/>
      </p:nvGrpSpPr>
      <p:grpSpPr>
        <a:xfrm>
          <a:off x="0" y="0"/>
          <a:ext cx="0" cy="0"/>
          <a:chOff x="0" y="0"/>
          <a:chExt cx="0" cy="0"/>
        </a:xfrm>
      </p:grpSpPr>
      <p:sp>
        <p:nvSpPr>
          <p:cNvPr id="1347" name="Google Shape;1347;g1451f5282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8" name="Google Shape;1348;g1451f5282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142f24dba9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142f24dba9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shermaine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456771ca59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456771ca59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shermaine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456771ca59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456771ca59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shermaine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1456771ca59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1456771ca59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shimin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456771ca59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456771ca59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shimin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456771ca59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1456771ca59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shimin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444272e9c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1444272e9c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Shimin hence should be anonymised can say tat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142f24dba94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142f24dba94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1440dea504e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1440dea504e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shimin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47933d53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47933d53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shermaine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1440dea504e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1440dea504e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shimin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1440dea504e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1440dea504e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shimin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440dea504e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1440dea504e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shimin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1440dea504e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1440dea504e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shimin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1456771ca59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1456771ca59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shermaine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456771ca59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456771ca59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Shermaine</a:t>
            </a:r>
            <a:endParaRPr/>
          </a:p>
          <a:p>
            <a:pPr marL="0" lvl="0" indent="0" algn="l" rtl="0">
              <a:spcBef>
                <a:spcPts val="0"/>
              </a:spcBef>
              <a:spcAft>
                <a:spcPts val="0"/>
              </a:spcAft>
              <a:buNone/>
            </a:pPr>
            <a:endParaRPr/>
          </a:p>
          <a:p>
            <a:pPr marL="0" lvl="0" indent="0" algn="l" rtl="0">
              <a:spcBef>
                <a:spcPts val="0"/>
              </a:spcBef>
              <a:spcAft>
                <a:spcPts val="0"/>
              </a:spcAft>
              <a:buNone/>
            </a:pPr>
            <a:r>
              <a:rPr lang="en"/>
              <a:t>ss partitioning config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1440dea504e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1440dea504e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142f24dba9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142f24dba9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d313864b49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d313864b49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1440dea50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1440dea50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47933d5375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7933d5375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shermaine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146429ecad8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146429ecad8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146429ecad8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146429ecad8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146429ecad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146429ecad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145e80d770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145e80d77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145e80d770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145e80d770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145e80d770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145e80d770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145e80d770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145e80d770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145e80d7700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145e80d7700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146425338a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146425338a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1440dea553c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1440dea553c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shermaine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1479abf0bc9_4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1479abf0bc9_4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1477c32d8fa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1477c32d8fa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1479abf0bc9_4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1479abf0bc9_4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1479abf0bc9_4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1479abf0bc9_4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146425338a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146425338a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46425338ae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46425338ae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146411f8ec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146411f8ec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fdf916c896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fdf916c896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1477c32d8f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1477c32d8f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479abf0bc9_5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479abf0bc9_5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shermaine</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1479abf0bc9_4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1479abf0bc9_4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479abf0bc9_4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479abf0bc9_4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1479abf0bc9_4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1479abf0bc9_4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1440dea504e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1440dea504e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1477c32d8f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 name="Google Shape;924;g1477c32d8f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1479abf0bc9_4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1479abf0bc9_4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1479abf0bc9_4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9" name="Google Shape;939;g1479abf0bc9_4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1479abf0bc9_4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1479abf0bc9_4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1479abf0bc9_5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1479abf0bc9_5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fdf916c8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fdf916c8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45794daff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45794daff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Shermaine</a:t>
            </a: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3"/>
              </a:rPr>
              <a:t>https://www.channelnewsasia.com/cna-insider/why-healthcare-workers-singapore-hospitals-resignations-2647746</a:t>
            </a:r>
            <a:endParaRPr/>
          </a:p>
          <a:p>
            <a:pPr marL="0" lvl="0" indent="0" algn="l" rtl="0">
              <a:spcBef>
                <a:spcPts val="0"/>
              </a:spcBef>
              <a:spcAft>
                <a:spcPts val="0"/>
              </a:spcAft>
              <a:buNone/>
            </a:pPr>
            <a:r>
              <a:rPr lang="en" u="sng">
                <a:solidFill>
                  <a:schemeClr val="hlink"/>
                </a:solidFill>
                <a:hlinkClick r:id="rId4"/>
              </a:rPr>
              <a:t>https://www.ncbi.nlm.nih.gov/pmc/articles/PMC2656002/</a:t>
            </a:r>
            <a:endParaRPr/>
          </a:p>
          <a:p>
            <a:pPr marL="0" lvl="0" indent="0" algn="l" rtl="0">
              <a:spcBef>
                <a:spcPts val="0"/>
              </a:spcBef>
              <a:spcAft>
                <a:spcPts val="0"/>
              </a:spcAft>
              <a:buNone/>
            </a:pPr>
            <a:r>
              <a:rPr lang="en" u="sng">
                <a:solidFill>
                  <a:schemeClr val="hlink"/>
                </a:solidFill>
                <a:hlinkClick r:id="rId5"/>
              </a:rPr>
              <a:t>https://www.ncbi.nlm.nih.gov/pmc/articles/PMC8562433/</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fdf916c896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fdf916c896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1440dea504e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1440dea504e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fdf916c89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fdf916c89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1479abf0bc9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 name="Google Shape;994;g1479abf0bc9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1440dea504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1440dea504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1440dea504e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1440dea504e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1000"/>
              </a:spcAft>
              <a:buClr>
                <a:schemeClr val="dk1"/>
              </a:buClr>
              <a:buSzPts val="1100"/>
              <a:buFont typeface="Arial"/>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1440dea504e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 name="Google Shape;1015;g1440dea504e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1000"/>
              </a:spcAft>
              <a:buClr>
                <a:schemeClr val="dk1"/>
              </a:buClr>
              <a:buSzPts val="1100"/>
              <a:buFont typeface="Arial"/>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1440dea504e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1440dea504e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1000"/>
              </a:spcAft>
              <a:buClr>
                <a:schemeClr val="dk1"/>
              </a:buClr>
              <a:buSzPts val="1100"/>
              <a:buFont typeface="Arial"/>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gfdf916c89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 name="Google Shape;1030;gfdf916c89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1440dea553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9" name="Google Shape;1039;g1440dea553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456771ca59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456771ca59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shermaine</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1440dea553c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1440dea553c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1440dea553c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9" name="Google Shape;1059;g1440dea553c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1440dea553c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1440dea553c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fdf916c896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 name="Google Shape;1080;gfdf916c89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1440dea553c_2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1440dea553c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1477c32d8fa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 name="Google Shape;1113;g1477c32d8fa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fdf916c896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fdf916c896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1477c32d8fa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1477c32d8fa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Insignificant variable with p value &lt; 0.05 is removed</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1477c32d8fa_1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1477c32d8fa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1479abf0bc9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1479abf0bc9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42f24dba94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42f24dba9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1479abf0bc9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1479abf0bc9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1477c32d8fa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 name="Google Shape;1159;g1477c32d8fa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Insignificant variable with p value &lt; 0.05 is removed</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1477c32d8fa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1477c32d8fa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Insignificant variable with p value &lt; 0.05 is removed</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145e80d770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145e80d770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g147f19bea2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2" name="Google Shape;1182;g147f19bea2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g1477c32d8fa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8" name="Google Shape;1188;g1477c32d8fa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1477c32d8fa_1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1477c32d8fa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gfe10765567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5" name="Google Shape;1205;gfe10765567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1477c32d8fa_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1477c32d8fa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1477c32d8fa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1477c32d8fa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d313864b49_1_4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d313864b49_1_4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g1479abf0bc9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6" name="Google Shape;1226;g1479abf0bc9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fdf916c896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fdf916c896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g1477c32d8fa_3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2" name="Google Shape;1242;g1477c32d8fa_3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Insignificant variable with p value &lt; 0.05 is removed</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1477c32d8fa_3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1477c32d8fa_3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Insignificant variable with p value &lt; 0.05 is removed</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g1477c32d8fa_3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6" name="Google Shape;1256;g1477c32d8fa_3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Insignificant variable with p value &lt; 0.05 is removed</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gfdf916c896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3" name="Google Shape;1263;gfdf916c896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g1477c32d8fa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1" name="Google Shape;1271;g1477c32d8fa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Google Shape;1277;g1477c32d8fa_3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8" name="Google Shape;1278;g1477c32d8fa_3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1477c32d8fa_3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1477c32d8fa_3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gfe10765567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2" name="Google Shape;1292;gfe1076556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 Id="rId4" Type="http://schemas.openxmlformats.org/officeDocument/2006/relationships/hyperlink" Target="http://bit.ly/2TtBDfr" TargetMode="Externa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94075" y="1119250"/>
            <a:ext cx="4371000" cy="240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48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401375" y="3695341"/>
            <a:ext cx="2756400" cy="70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861625" y="-1200726"/>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1"/>
        <p:cNvGrpSpPr/>
        <p:nvPr/>
      </p:nvGrpSpPr>
      <p:grpSpPr>
        <a:xfrm>
          <a:off x="0" y="0"/>
          <a:ext cx="0" cy="0"/>
          <a:chOff x="0" y="0"/>
          <a:chExt cx="0" cy="0"/>
        </a:xfrm>
      </p:grpSpPr>
      <p:sp>
        <p:nvSpPr>
          <p:cNvPr id="62" name="Google Shape;62;p11"/>
          <p:cNvSpPr txBox="1">
            <a:spLocks noGrp="1"/>
          </p:cNvSpPr>
          <p:nvPr>
            <p:ph type="title" hasCustomPrompt="1"/>
          </p:nvPr>
        </p:nvSpPr>
        <p:spPr>
          <a:xfrm>
            <a:off x="1284000" y="1996913"/>
            <a:ext cx="6576000" cy="9729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8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3" name="Google Shape;63;p11"/>
          <p:cNvSpPr txBox="1">
            <a:spLocks noGrp="1"/>
          </p:cNvSpPr>
          <p:nvPr>
            <p:ph type="subTitle" idx="1"/>
          </p:nvPr>
        </p:nvSpPr>
        <p:spPr>
          <a:xfrm>
            <a:off x="1284000" y="3096235"/>
            <a:ext cx="6576000" cy="35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3"/>
          <p:cNvSpPr txBox="1">
            <a:spLocks noGrp="1"/>
          </p:cNvSpPr>
          <p:nvPr>
            <p:ph type="title" idx="2"/>
          </p:nvPr>
        </p:nvSpPr>
        <p:spPr>
          <a:xfrm>
            <a:off x="2069613" y="1638285"/>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8" name="Google Shape;68;p13"/>
          <p:cNvSpPr txBox="1">
            <a:spLocks noGrp="1"/>
          </p:cNvSpPr>
          <p:nvPr>
            <p:ph type="subTitle" idx="1"/>
          </p:nvPr>
        </p:nvSpPr>
        <p:spPr>
          <a:xfrm>
            <a:off x="2069613" y="2176563"/>
            <a:ext cx="23055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9" name="Google Shape;69;p13"/>
          <p:cNvSpPr txBox="1">
            <a:spLocks noGrp="1"/>
          </p:cNvSpPr>
          <p:nvPr>
            <p:ph type="title" idx="3"/>
          </p:nvPr>
        </p:nvSpPr>
        <p:spPr>
          <a:xfrm>
            <a:off x="5922982" y="1638285"/>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0" name="Google Shape;70;p13"/>
          <p:cNvSpPr txBox="1">
            <a:spLocks noGrp="1"/>
          </p:cNvSpPr>
          <p:nvPr>
            <p:ph type="subTitle" idx="4"/>
          </p:nvPr>
        </p:nvSpPr>
        <p:spPr>
          <a:xfrm>
            <a:off x="5922983" y="2176563"/>
            <a:ext cx="23055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1" name="Google Shape;71;p13"/>
          <p:cNvSpPr txBox="1">
            <a:spLocks noGrp="1"/>
          </p:cNvSpPr>
          <p:nvPr>
            <p:ph type="title" idx="5"/>
          </p:nvPr>
        </p:nvSpPr>
        <p:spPr>
          <a:xfrm>
            <a:off x="2069613" y="3115656"/>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2" name="Google Shape;72;p13"/>
          <p:cNvSpPr txBox="1">
            <a:spLocks noGrp="1"/>
          </p:cNvSpPr>
          <p:nvPr>
            <p:ph type="subTitle" idx="6"/>
          </p:nvPr>
        </p:nvSpPr>
        <p:spPr>
          <a:xfrm>
            <a:off x="2069613" y="3665562"/>
            <a:ext cx="23055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3" name="Google Shape;73;p13"/>
          <p:cNvSpPr txBox="1">
            <a:spLocks noGrp="1"/>
          </p:cNvSpPr>
          <p:nvPr>
            <p:ph type="title" idx="7"/>
          </p:nvPr>
        </p:nvSpPr>
        <p:spPr>
          <a:xfrm>
            <a:off x="5922982" y="3115656"/>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4" name="Google Shape;74;p13"/>
          <p:cNvSpPr txBox="1">
            <a:spLocks noGrp="1"/>
          </p:cNvSpPr>
          <p:nvPr>
            <p:ph type="subTitle" idx="8"/>
          </p:nvPr>
        </p:nvSpPr>
        <p:spPr>
          <a:xfrm>
            <a:off x="5922983" y="3665562"/>
            <a:ext cx="23055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5" name="Google Shape;75;p13"/>
          <p:cNvSpPr txBox="1">
            <a:spLocks noGrp="1"/>
          </p:cNvSpPr>
          <p:nvPr>
            <p:ph type="title" idx="9" hasCustomPrompt="1"/>
          </p:nvPr>
        </p:nvSpPr>
        <p:spPr>
          <a:xfrm>
            <a:off x="874125" y="1673675"/>
            <a:ext cx="1048200" cy="1048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6" name="Google Shape;76;p13"/>
          <p:cNvSpPr txBox="1">
            <a:spLocks noGrp="1"/>
          </p:cNvSpPr>
          <p:nvPr>
            <p:ph type="title" idx="13" hasCustomPrompt="1"/>
          </p:nvPr>
        </p:nvSpPr>
        <p:spPr>
          <a:xfrm>
            <a:off x="874125" y="3153175"/>
            <a:ext cx="1048200" cy="1048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7" name="Google Shape;77;p13"/>
          <p:cNvSpPr txBox="1">
            <a:spLocks noGrp="1"/>
          </p:cNvSpPr>
          <p:nvPr>
            <p:ph type="title" idx="14" hasCustomPrompt="1"/>
          </p:nvPr>
        </p:nvSpPr>
        <p:spPr>
          <a:xfrm>
            <a:off x="4724300" y="1673675"/>
            <a:ext cx="1048200" cy="1048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8" name="Google Shape;78;p13"/>
          <p:cNvSpPr txBox="1">
            <a:spLocks noGrp="1"/>
          </p:cNvSpPr>
          <p:nvPr>
            <p:ph type="title" idx="15" hasCustomPrompt="1"/>
          </p:nvPr>
        </p:nvSpPr>
        <p:spPr>
          <a:xfrm>
            <a:off x="4724300" y="3153175"/>
            <a:ext cx="1048200" cy="1048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9" name="Google Shape;79;p13"/>
          <p:cNvSpPr/>
          <p:nvPr/>
        </p:nvSpPr>
        <p:spPr>
          <a:xfrm>
            <a:off x="-861625" y="-1351626"/>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3"/>
          <p:cNvSpPr/>
          <p:nvPr/>
        </p:nvSpPr>
        <p:spPr>
          <a:xfrm>
            <a:off x="7744650" y="45134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81"/>
        <p:cNvGrpSpPr/>
        <p:nvPr/>
      </p:nvGrpSpPr>
      <p:grpSpPr>
        <a:xfrm>
          <a:off x="0" y="0"/>
          <a:ext cx="0" cy="0"/>
          <a:chOff x="0" y="0"/>
          <a:chExt cx="0" cy="0"/>
        </a:xfrm>
      </p:grpSpPr>
      <p:sp>
        <p:nvSpPr>
          <p:cNvPr id="82" name="Google Shape;82;p14"/>
          <p:cNvSpPr txBox="1">
            <a:spLocks noGrp="1"/>
          </p:cNvSpPr>
          <p:nvPr>
            <p:ph type="title"/>
          </p:nvPr>
        </p:nvSpPr>
        <p:spPr>
          <a:xfrm>
            <a:off x="3798925" y="3022044"/>
            <a:ext cx="4360200" cy="5319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3" name="Google Shape;83;p14"/>
          <p:cNvSpPr txBox="1">
            <a:spLocks noGrp="1"/>
          </p:cNvSpPr>
          <p:nvPr>
            <p:ph type="subTitle" idx="1"/>
          </p:nvPr>
        </p:nvSpPr>
        <p:spPr>
          <a:xfrm>
            <a:off x="3798925" y="1589556"/>
            <a:ext cx="4784100" cy="127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900" i="1"/>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4" name="Google Shape;84;p14"/>
          <p:cNvSpPr/>
          <p:nvPr/>
        </p:nvSpPr>
        <p:spPr>
          <a:xfrm>
            <a:off x="7744650" y="36025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
  <p:cSld name="CUSTOM_8">
    <p:spTree>
      <p:nvGrpSpPr>
        <p:cNvPr id="1" name="Shape 85"/>
        <p:cNvGrpSpPr/>
        <p:nvPr/>
      </p:nvGrpSpPr>
      <p:grpSpPr>
        <a:xfrm>
          <a:off x="0" y="0"/>
          <a:ext cx="0" cy="0"/>
          <a:chOff x="0" y="0"/>
          <a:chExt cx="0" cy="0"/>
        </a:xfrm>
      </p:grpSpPr>
      <p:sp>
        <p:nvSpPr>
          <p:cNvPr id="86" name="Google Shape;86;p15"/>
          <p:cNvSpPr txBox="1">
            <a:spLocks noGrp="1"/>
          </p:cNvSpPr>
          <p:nvPr>
            <p:ph type="subTitle" idx="1"/>
          </p:nvPr>
        </p:nvSpPr>
        <p:spPr>
          <a:xfrm>
            <a:off x="1309200" y="3487862"/>
            <a:ext cx="6525600" cy="88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7" name="Google Shape;87;p1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8" name="Google Shape;88;p15"/>
          <p:cNvSpPr/>
          <p:nvPr/>
        </p:nvSpPr>
        <p:spPr>
          <a:xfrm>
            <a:off x="-617962" y="1327524"/>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7988313" y="1327524"/>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90"/>
        <p:cNvGrpSpPr/>
        <p:nvPr/>
      </p:nvGrpSpPr>
      <p:grpSpPr>
        <a:xfrm>
          <a:off x="0" y="0"/>
          <a:ext cx="0" cy="0"/>
          <a:chOff x="0" y="0"/>
          <a:chExt cx="0" cy="0"/>
        </a:xfrm>
      </p:grpSpPr>
      <p:sp>
        <p:nvSpPr>
          <p:cNvPr id="91" name="Google Shape;91;p1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2" name="Google Shape;92;p16"/>
          <p:cNvSpPr txBox="1">
            <a:spLocks noGrp="1"/>
          </p:cNvSpPr>
          <p:nvPr>
            <p:ph type="title" idx="2"/>
          </p:nvPr>
        </p:nvSpPr>
        <p:spPr>
          <a:xfrm>
            <a:off x="1101175" y="1844141"/>
            <a:ext cx="1986000" cy="41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3" name="Google Shape;93;p16"/>
          <p:cNvSpPr txBox="1">
            <a:spLocks noGrp="1"/>
          </p:cNvSpPr>
          <p:nvPr>
            <p:ph type="subTitle" idx="1"/>
          </p:nvPr>
        </p:nvSpPr>
        <p:spPr>
          <a:xfrm>
            <a:off x="1101175" y="22693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4" name="Google Shape;94;p16"/>
          <p:cNvSpPr txBox="1">
            <a:spLocks noGrp="1"/>
          </p:cNvSpPr>
          <p:nvPr>
            <p:ph type="title" idx="3"/>
          </p:nvPr>
        </p:nvSpPr>
        <p:spPr>
          <a:xfrm>
            <a:off x="3578947" y="1844141"/>
            <a:ext cx="1986000" cy="41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5" name="Google Shape;95;p16"/>
          <p:cNvSpPr txBox="1">
            <a:spLocks noGrp="1"/>
          </p:cNvSpPr>
          <p:nvPr>
            <p:ph type="subTitle" idx="4"/>
          </p:nvPr>
        </p:nvSpPr>
        <p:spPr>
          <a:xfrm>
            <a:off x="3578948" y="22693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6" name="Google Shape;96;p16"/>
          <p:cNvSpPr txBox="1">
            <a:spLocks noGrp="1"/>
          </p:cNvSpPr>
          <p:nvPr>
            <p:ph type="title" idx="5"/>
          </p:nvPr>
        </p:nvSpPr>
        <p:spPr>
          <a:xfrm>
            <a:off x="1101175" y="3506153"/>
            <a:ext cx="1986000" cy="41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7" name="Google Shape;97;p16"/>
          <p:cNvSpPr txBox="1">
            <a:spLocks noGrp="1"/>
          </p:cNvSpPr>
          <p:nvPr>
            <p:ph type="subTitle" idx="6"/>
          </p:nvPr>
        </p:nvSpPr>
        <p:spPr>
          <a:xfrm>
            <a:off x="1101175" y="39313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8" name="Google Shape;98;p16"/>
          <p:cNvSpPr txBox="1">
            <a:spLocks noGrp="1"/>
          </p:cNvSpPr>
          <p:nvPr>
            <p:ph type="title" idx="7"/>
          </p:nvPr>
        </p:nvSpPr>
        <p:spPr>
          <a:xfrm>
            <a:off x="3578947" y="3506153"/>
            <a:ext cx="1986000" cy="41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9" name="Google Shape;99;p16"/>
          <p:cNvSpPr txBox="1">
            <a:spLocks noGrp="1"/>
          </p:cNvSpPr>
          <p:nvPr>
            <p:ph type="subTitle" idx="8"/>
          </p:nvPr>
        </p:nvSpPr>
        <p:spPr>
          <a:xfrm>
            <a:off x="3578948" y="39313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0" name="Google Shape;100;p16"/>
          <p:cNvSpPr txBox="1">
            <a:spLocks noGrp="1"/>
          </p:cNvSpPr>
          <p:nvPr>
            <p:ph type="title" idx="9"/>
          </p:nvPr>
        </p:nvSpPr>
        <p:spPr>
          <a:xfrm>
            <a:off x="6056725" y="1844141"/>
            <a:ext cx="1986000" cy="41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1" name="Google Shape;101;p16"/>
          <p:cNvSpPr txBox="1">
            <a:spLocks noGrp="1"/>
          </p:cNvSpPr>
          <p:nvPr>
            <p:ph type="subTitle" idx="13"/>
          </p:nvPr>
        </p:nvSpPr>
        <p:spPr>
          <a:xfrm>
            <a:off x="6056727" y="22693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2" name="Google Shape;102;p16"/>
          <p:cNvSpPr txBox="1">
            <a:spLocks noGrp="1"/>
          </p:cNvSpPr>
          <p:nvPr>
            <p:ph type="title" idx="14"/>
          </p:nvPr>
        </p:nvSpPr>
        <p:spPr>
          <a:xfrm>
            <a:off x="6056725" y="3506153"/>
            <a:ext cx="1986000" cy="41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3" name="Google Shape;103;p16"/>
          <p:cNvSpPr txBox="1">
            <a:spLocks noGrp="1"/>
          </p:cNvSpPr>
          <p:nvPr>
            <p:ph type="subTitle" idx="15"/>
          </p:nvPr>
        </p:nvSpPr>
        <p:spPr>
          <a:xfrm>
            <a:off x="6056727" y="39313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4" name="Google Shape;104;p16"/>
          <p:cNvSpPr/>
          <p:nvPr/>
        </p:nvSpPr>
        <p:spPr>
          <a:xfrm>
            <a:off x="-1096898" y="3853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6"/>
          <p:cNvSpPr/>
          <p:nvPr/>
        </p:nvSpPr>
        <p:spPr>
          <a:xfrm>
            <a:off x="8428278" y="280016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CUSTOM_9">
    <p:spTree>
      <p:nvGrpSpPr>
        <p:cNvPr id="1" name="Shape 106"/>
        <p:cNvGrpSpPr/>
        <p:nvPr/>
      </p:nvGrpSpPr>
      <p:grpSpPr>
        <a:xfrm>
          <a:off x="0" y="0"/>
          <a:ext cx="0" cy="0"/>
          <a:chOff x="0" y="0"/>
          <a:chExt cx="0" cy="0"/>
        </a:xfrm>
      </p:grpSpPr>
      <p:sp>
        <p:nvSpPr>
          <p:cNvPr id="107" name="Google Shape;107;p17"/>
          <p:cNvSpPr txBox="1">
            <a:spLocks noGrp="1"/>
          </p:cNvSpPr>
          <p:nvPr>
            <p:ph type="subTitle" idx="1"/>
          </p:nvPr>
        </p:nvSpPr>
        <p:spPr>
          <a:xfrm>
            <a:off x="4168250" y="2347450"/>
            <a:ext cx="3945300" cy="122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8" name="Google Shape;108;p17"/>
          <p:cNvSpPr txBox="1">
            <a:spLocks noGrp="1"/>
          </p:cNvSpPr>
          <p:nvPr>
            <p:ph type="title"/>
          </p:nvPr>
        </p:nvSpPr>
        <p:spPr>
          <a:xfrm>
            <a:off x="4168250" y="1575350"/>
            <a:ext cx="39453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9" name="Google Shape;109;p17"/>
          <p:cNvSpPr/>
          <p:nvPr/>
        </p:nvSpPr>
        <p:spPr>
          <a:xfrm>
            <a:off x="-1086925" y="-1156676"/>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7"/>
          <p:cNvSpPr/>
          <p:nvPr/>
        </p:nvSpPr>
        <p:spPr>
          <a:xfrm>
            <a:off x="6265625" y="45134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4">
  <p:cSld name="CUSTOM_9_1">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720000" y="1427700"/>
            <a:ext cx="56574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3" name="Google Shape;113;p18"/>
          <p:cNvSpPr txBox="1">
            <a:spLocks noGrp="1"/>
          </p:cNvSpPr>
          <p:nvPr>
            <p:ph type="body" idx="1"/>
          </p:nvPr>
        </p:nvSpPr>
        <p:spPr>
          <a:xfrm>
            <a:off x="720000" y="2214000"/>
            <a:ext cx="5163000" cy="15018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2">
  <p:cSld name="CUSTOM_12">
    <p:spTree>
      <p:nvGrpSpPr>
        <p:cNvPr id="1" name="Shape 114"/>
        <p:cNvGrpSpPr/>
        <p:nvPr/>
      </p:nvGrpSpPr>
      <p:grpSpPr>
        <a:xfrm>
          <a:off x="0" y="0"/>
          <a:ext cx="0" cy="0"/>
          <a:chOff x="0" y="0"/>
          <a:chExt cx="0" cy="0"/>
        </a:xfrm>
      </p:grpSpPr>
      <p:sp>
        <p:nvSpPr>
          <p:cNvPr id="115" name="Google Shape;115;p19"/>
          <p:cNvSpPr txBox="1">
            <a:spLocks noGrp="1"/>
          </p:cNvSpPr>
          <p:nvPr>
            <p:ph type="title"/>
          </p:nvPr>
        </p:nvSpPr>
        <p:spPr>
          <a:xfrm>
            <a:off x="5047100" y="1839825"/>
            <a:ext cx="3739200" cy="19155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6" name="Google Shape;116;p19"/>
          <p:cNvSpPr txBox="1">
            <a:spLocks noGrp="1"/>
          </p:cNvSpPr>
          <p:nvPr>
            <p:ph type="title" idx="2" hasCustomPrompt="1"/>
          </p:nvPr>
        </p:nvSpPr>
        <p:spPr>
          <a:xfrm>
            <a:off x="5047100" y="674750"/>
            <a:ext cx="1056900" cy="10611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6000"/>
              <a:buNone/>
              <a:defRPr sz="5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7" name="Google Shape;117;p19"/>
          <p:cNvSpPr txBox="1">
            <a:spLocks noGrp="1"/>
          </p:cNvSpPr>
          <p:nvPr>
            <p:ph type="subTitle" idx="1"/>
          </p:nvPr>
        </p:nvSpPr>
        <p:spPr>
          <a:xfrm>
            <a:off x="5397362" y="3847650"/>
            <a:ext cx="27378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8" name="Google Shape;118;p19"/>
          <p:cNvSpPr/>
          <p:nvPr/>
        </p:nvSpPr>
        <p:spPr>
          <a:xfrm>
            <a:off x="8260402" y="6299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2">
  <p:cSld name="CUSTOM_10">
    <p:spTree>
      <p:nvGrpSpPr>
        <p:cNvPr id="1" name="Shape 119"/>
        <p:cNvGrpSpPr/>
        <p:nvPr/>
      </p:nvGrpSpPr>
      <p:grpSpPr>
        <a:xfrm>
          <a:off x="0" y="0"/>
          <a:ext cx="0" cy="0"/>
          <a:chOff x="0" y="0"/>
          <a:chExt cx="0" cy="0"/>
        </a:xfrm>
      </p:grpSpPr>
      <p:sp>
        <p:nvSpPr>
          <p:cNvPr id="120" name="Google Shape;120;p2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1" name="Google Shape;121;p20"/>
          <p:cNvSpPr/>
          <p:nvPr/>
        </p:nvSpPr>
        <p:spPr>
          <a:xfrm>
            <a:off x="-825000" y="-586751"/>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0"/>
          <p:cNvSpPr/>
          <p:nvPr/>
        </p:nvSpPr>
        <p:spPr>
          <a:xfrm>
            <a:off x="7907150" y="3560274"/>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720000" y="1839825"/>
            <a:ext cx="3739200" cy="19155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20000" y="674750"/>
            <a:ext cx="1056900" cy="10611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6000"/>
              <a:buNone/>
              <a:defRPr sz="5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 name="Google Shape;15;p3"/>
          <p:cNvSpPr txBox="1">
            <a:spLocks noGrp="1"/>
          </p:cNvSpPr>
          <p:nvPr>
            <p:ph type="subTitle" idx="1"/>
          </p:nvPr>
        </p:nvSpPr>
        <p:spPr>
          <a:xfrm>
            <a:off x="720000" y="3755325"/>
            <a:ext cx="32205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6" name="Google Shape;16;p3"/>
          <p:cNvGrpSpPr/>
          <p:nvPr/>
        </p:nvGrpSpPr>
        <p:grpSpPr>
          <a:xfrm rot="10800000">
            <a:off x="-962314" y="1220013"/>
            <a:ext cx="3995951" cy="564600"/>
            <a:chOff x="1524913" y="922950"/>
            <a:chExt cx="6094175" cy="564600"/>
          </a:xfrm>
        </p:grpSpPr>
        <p:cxnSp>
          <p:nvCxnSpPr>
            <p:cNvPr id="17" name="Google Shape;17;p3"/>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18" name="Google Shape;18;p3"/>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3">
  <p:cSld name="CUSTOM_10_1">
    <p:spTree>
      <p:nvGrpSpPr>
        <p:cNvPr id="1" name="Shape 123"/>
        <p:cNvGrpSpPr/>
        <p:nvPr/>
      </p:nvGrpSpPr>
      <p:grpSpPr>
        <a:xfrm>
          <a:off x="0" y="0"/>
          <a:ext cx="0" cy="0"/>
          <a:chOff x="0" y="0"/>
          <a:chExt cx="0" cy="0"/>
        </a:xfrm>
      </p:grpSpPr>
      <p:sp>
        <p:nvSpPr>
          <p:cNvPr id="124" name="Google Shape;124;p2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5" name="Google Shape;125;p21"/>
          <p:cNvSpPr/>
          <p:nvPr/>
        </p:nvSpPr>
        <p:spPr>
          <a:xfrm>
            <a:off x="-1164300" y="27979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1"/>
          <p:cNvSpPr/>
          <p:nvPr/>
        </p:nvSpPr>
        <p:spPr>
          <a:xfrm>
            <a:off x="8576400" y="2285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4">
  <p:cSld name="CUSTOM_10_1_1">
    <p:spTree>
      <p:nvGrpSpPr>
        <p:cNvPr id="1" name="Shape 127"/>
        <p:cNvGrpSpPr/>
        <p:nvPr/>
      </p:nvGrpSpPr>
      <p:grpSpPr>
        <a:xfrm>
          <a:off x="0" y="0"/>
          <a:ext cx="0" cy="0"/>
          <a:chOff x="0" y="0"/>
          <a:chExt cx="0" cy="0"/>
        </a:xfrm>
      </p:grpSpPr>
      <p:sp>
        <p:nvSpPr>
          <p:cNvPr id="128" name="Google Shape;128;p2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9" name="Google Shape;129;p22"/>
          <p:cNvSpPr/>
          <p:nvPr/>
        </p:nvSpPr>
        <p:spPr>
          <a:xfrm>
            <a:off x="-916400" y="4464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p:nvPr/>
        </p:nvSpPr>
        <p:spPr>
          <a:xfrm>
            <a:off x="8283777" y="352814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5">
  <p:cSld name="CUSTOM_10_1_1_1">
    <p:spTree>
      <p:nvGrpSpPr>
        <p:cNvPr id="1" name="Shape 131"/>
        <p:cNvGrpSpPr/>
        <p:nvPr/>
      </p:nvGrpSpPr>
      <p:grpSpPr>
        <a:xfrm>
          <a:off x="0" y="0"/>
          <a:ext cx="0" cy="0"/>
          <a:chOff x="0" y="0"/>
          <a:chExt cx="0" cy="0"/>
        </a:xfrm>
      </p:grpSpPr>
      <p:sp>
        <p:nvSpPr>
          <p:cNvPr id="132" name="Google Shape;132;p2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6">
  <p:cSld name="CUSTOM_10_1_1_1_1">
    <p:spTree>
      <p:nvGrpSpPr>
        <p:cNvPr id="1" name="Shape 133"/>
        <p:cNvGrpSpPr/>
        <p:nvPr/>
      </p:nvGrpSpPr>
      <p:grpSpPr>
        <a:xfrm>
          <a:off x="0" y="0"/>
          <a:ext cx="0" cy="0"/>
          <a:chOff x="0" y="0"/>
          <a:chExt cx="0" cy="0"/>
        </a:xfrm>
      </p:grpSpPr>
      <p:sp>
        <p:nvSpPr>
          <p:cNvPr id="134" name="Google Shape;134;p24"/>
          <p:cNvSpPr txBox="1">
            <a:spLocks noGrp="1"/>
          </p:cNvSpPr>
          <p:nvPr>
            <p:ph type="title"/>
          </p:nvPr>
        </p:nvSpPr>
        <p:spPr>
          <a:xfrm>
            <a:off x="1217588" y="1862925"/>
            <a:ext cx="27006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5" name="Google Shape;135;p24"/>
          <p:cNvSpPr/>
          <p:nvPr/>
        </p:nvSpPr>
        <p:spPr>
          <a:xfrm>
            <a:off x="6897300" y="-1337100"/>
            <a:ext cx="1608055" cy="1919299"/>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4"/>
          <p:cNvSpPr/>
          <p:nvPr/>
        </p:nvSpPr>
        <p:spPr>
          <a:xfrm>
            <a:off x="-977400" y="304800"/>
            <a:ext cx="1608055" cy="2126429"/>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4"/>
          <p:cNvSpPr/>
          <p:nvPr/>
        </p:nvSpPr>
        <p:spPr>
          <a:xfrm>
            <a:off x="8496225" y="2717475"/>
            <a:ext cx="1701372"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7">
  <p:cSld name="CUSTOM_11">
    <p:spTree>
      <p:nvGrpSpPr>
        <p:cNvPr id="1" name="Shape 138"/>
        <p:cNvGrpSpPr/>
        <p:nvPr/>
      </p:nvGrpSpPr>
      <p:grpSpPr>
        <a:xfrm>
          <a:off x="0" y="0"/>
          <a:ext cx="0" cy="0"/>
          <a:chOff x="0" y="0"/>
          <a:chExt cx="0" cy="0"/>
        </a:xfrm>
      </p:grpSpPr>
      <p:sp>
        <p:nvSpPr>
          <p:cNvPr id="139" name="Google Shape;139;p2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0" name="Google Shape;140;p25"/>
          <p:cNvSpPr/>
          <p:nvPr/>
        </p:nvSpPr>
        <p:spPr>
          <a:xfrm>
            <a:off x="665802" y="45584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5"/>
          <p:cNvSpPr/>
          <p:nvPr/>
        </p:nvSpPr>
        <p:spPr>
          <a:xfrm>
            <a:off x="6812003" y="-1074856"/>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8">
  <p:cSld name="CUSTOM_11_1">
    <p:spTree>
      <p:nvGrpSpPr>
        <p:cNvPr id="1" name="Shape 142"/>
        <p:cNvGrpSpPr/>
        <p:nvPr/>
      </p:nvGrpSpPr>
      <p:grpSpPr>
        <a:xfrm>
          <a:off x="0" y="0"/>
          <a:ext cx="0" cy="0"/>
          <a:chOff x="0" y="0"/>
          <a:chExt cx="0" cy="0"/>
        </a:xfrm>
      </p:grpSpPr>
      <p:sp>
        <p:nvSpPr>
          <p:cNvPr id="143" name="Google Shape;143;p2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44" name="Google Shape;144;p26"/>
          <p:cNvCxnSpPr/>
          <p:nvPr/>
        </p:nvCxnSpPr>
        <p:spPr>
          <a:xfrm>
            <a:off x="2572500" y="4748213"/>
            <a:ext cx="3999000" cy="0"/>
          </a:xfrm>
          <a:prstGeom prst="straightConnector1">
            <a:avLst/>
          </a:prstGeom>
          <a:noFill/>
          <a:ln w="19050" cap="flat" cmpd="sng">
            <a:solidFill>
              <a:schemeClr val="accent1"/>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9">
  <p:cSld name="CUSTOM_11_1_1">
    <p:spTree>
      <p:nvGrpSpPr>
        <p:cNvPr id="1" name="Shape 145"/>
        <p:cNvGrpSpPr/>
        <p:nvPr/>
      </p:nvGrpSpPr>
      <p:grpSpPr>
        <a:xfrm>
          <a:off x="0" y="0"/>
          <a:ext cx="0" cy="0"/>
          <a:chOff x="0" y="0"/>
          <a:chExt cx="0" cy="0"/>
        </a:xfrm>
      </p:grpSpPr>
      <p:sp>
        <p:nvSpPr>
          <p:cNvPr id="146" name="Google Shape;146;p2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10">
  <p:cSld name="CUSTOM_11_1_1_1">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11">
  <p:cSld name="CUSTOM_11_1_1_1_1">
    <p:spTree>
      <p:nvGrpSpPr>
        <p:cNvPr id="1" name="Shape 149"/>
        <p:cNvGrpSpPr/>
        <p:nvPr/>
      </p:nvGrpSpPr>
      <p:grpSpPr>
        <a:xfrm>
          <a:off x="0" y="0"/>
          <a:ext cx="0" cy="0"/>
          <a:chOff x="0" y="0"/>
          <a:chExt cx="0" cy="0"/>
        </a:xfrm>
      </p:grpSpPr>
      <p:sp>
        <p:nvSpPr>
          <p:cNvPr id="150" name="Google Shape;150;p2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1" name="Google Shape;151;p29"/>
          <p:cNvSpPr/>
          <p:nvPr/>
        </p:nvSpPr>
        <p:spPr>
          <a:xfrm>
            <a:off x="655702" y="-1519601"/>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9"/>
          <p:cNvSpPr/>
          <p:nvPr/>
        </p:nvSpPr>
        <p:spPr>
          <a:xfrm>
            <a:off x="6583403" y="4563944"/>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12">
  <p:cSld name="CUSTOM_11_1_1_1_1_1">
    <p:spTree>
      <p:nvGrpSpPr>
        <p:cNvPr id="1" name="Shape 153"/>
        <p:cNvGrpSpPr/>
        <p:nvPr/>
      </p:nvGrpSpPr>
      <p:grpSpPr>
        <a:xfrm>
          <a:off x="0" y="0"/>
          <a:ext cx="0" cy="0"/>
          <a:chOff x="0" y="0"/>
          <a:chExt cx="0" cy="0"/>
        </a:xfrm>
      </p:grpSpPr>
      <p:sp>
        <p:nvSpPr>
          <p:cNvPr id="154" name="Google Shape;154;p3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55" name="Google Shape;155;p30"/>
          <p:cNvCxnSpPr/>
          <p:nvPr/>
        </p:nvCxnSpPr>
        <p:spPr>
          <a:xfrm>
            <a:off x="2572500" y="4563938"/>
            <a:ext cx="3999000" cy="0"/>
          </a:xfrm>
          <a:prstGeom prst="straightConnector1">
            <a:avLst/>
          </a:prstGeom>
          <a:noFill/>
          <a:ln w="19050" cap="flat" cmpd="sng">
            <a:solidFill>
              <a:schemeClr val="accent1"/>
            </a:solidFill>
            <a:prstDash val="solid"/>
            <a:round/>
            <a:headEnd type="none" w="med" len="med"/>
            <a:tailEnd type="none" w="med" len="med"/>
          </a:ln>
        </p:spPr>
      </p:cxnSp>
      <p:sp>
        <p:nvSpPr>
          <p:cNvPr id="156" name="Google Shape;156;p30"/>
          <p:cNvSpPr/>
          <p:nvPr/>
        </p:nvSpPr>
        <p:spPr>
          <a:xfrm>
            <a:off x="198502" y="-1519601"/>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0"/>
          <p:cNvSpPr/>
          <p:nvPr/>
        </p:nvSpPr>
        <p:spPr>
          <a:xfrm>
            <a:off x="7116803" y="4563944"/>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AutoNum type="arabicPeriod"/>
              <a:defRPr sz="1200">
                <a:solidFill>
                  <a:srgbClr val="434343"/>
                </a:solidFill>
              </a:defRPr>
            </a:lvl1pPr>
            <a:lvl2pPr marL="914400" lvl="1"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a:endParaRPr/>
          </a:p>
        </p:txBody>
      </p:sp>
      <p:sp>
        <p:nvSpPr>
          <p:cNvPr id="22" name="Google Shape;22;p4"/>
          <p:cNvSpPr/>
          <p:nvPr/>
        </p:nvSpPr>
        <p:spPr>
          <a:xfrm>
            <a:off x="-1258975" y="1017724"/>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a:off x="6265625" y="45134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60"/>
        <p:cNvGrpSpPr/>
        <p:nvPr/>
      </p:nvGrpSpPr>
      <p:grpSpPr>
        <a:xfrm>
          <a:off x="0" y="0"/>
          <a:ext cx="0" cy="0"/>
          <a:chOff x="0" y="0"/>
          <a:chExt cx="0" cy="0"/>
        </a:xfrm>
      </p:grpSpPr>
      <p:sp>
        <p:nvSpPr>
          <p:cNvPr id="161" name="Google Shape;161;p3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2" name="Google Shape;162;p32"/>
          <p:cNvSpPr txBox="1">
            <a:spLocks noGrp="1"/>
          </p:cNvSpPr>
          <p:nvPr>
            <p:ph type="title" idx="2"/>
          </p:nvPr>
        </p:nvSpPr>
        <p:spPr>
          <a:xfrm>
            <a:off x="2334825" y="1533138"/>
            <a:ext cx="1871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3" name="Google Shape;163;p32"/>
          <p:cNvSpPr txBox="1">
            <a:spLocks noGrp="1"/>
          </p:cNvSpPr>
          <p:nvPr>
            <p:ph type="subTitle" idx="1"/>
          </p:nvPr>
        </p:nvSpPr>
        <p:spPr>
          <a:xfrm>
            <a:off x="2334825" y="2026850"/>
            <a:ext cx="2078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4" name="Google Shape;164;p32"/>
          <p:cNvSpPr txBox="1">
            <a:spLocks noGrp="1"/>
          </p:cNvSpPr>
          <p:nvPr>
            <p:ph type="title" idx="3"/>
          </p:nvPr>
        </p:nvSpPr>
        <p:spPr>
          <a:xfrm>
            <a:off x="5900425" y="1533138"/>
            <a:ext cx="1871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5" name="Google Shape;165;p32"/>
          <p:cNvSpPr txBox="1">
            <a:spLocks noGrp="1"/>
          </p:cNvSpPr>
          <p:nvPr>
            <p:ph type="subTitle" idx="4"/>
          </p:nvPr>
        </p:nvSpPr>
        <p:spPr>
          <a:xfrm>
            <a:off x="5900475" y="2026850"/>
            <a:ext cx="2078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6" name="Google Shape;166;p32"/>
          <p:cNvSpPr txBox="1">
            <a:spLocks noGrp="1"/>
          </p:cNvSpPr>
          <p:nvPr>
            <p:ph type="title" idx="5"/>
          </p:nvPr>
        </p:nvSpPr>
        <p:spPr>
          <a:xfrm>
            <a:off x="2334825" y="2966538"/>
            <a:ext cx="1871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7" name="Google Shape;167;p32"/>
          <p:cNvSpPr txBox="1">
            <a:spLocks noGrp="1"/>
          </p:cNvSpPr>
          <p:nvPr>
            <p:ph type="subTitle" idx="6"/>
          </p:nvPr>
        </p:nvSpPr>
        <p:spPr>
          <a:xfrm>
            <a:off x="2334825" y="3460250"/>
            <a:ext cx="2078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8" name="Google Shape;168;p32"/>
          <p:cNvSpPr txBox="1">
            <a:spLocks noGrp="1"/>
          </p:cNvSpPr>
          <p:nvPr>
            <p:ph type="title" idx="7"/>
          </p:nvPr>
        </p:nvSpPr>
        <p:spPr>
          <a:xfrm>
            <a:off x="5900425" y="2966538"/>
            <a:ext cx="1871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9" name="Google Shape;169;p32"/>
          <p:cNvSpPr txBox="1">
            <a:spLocks noGrp="1"/>
          </p:cNvSpPr>
          <p:nvPr>
            <p:ph type="subTitle" idx="8"/>
          </p:nvPr>
        </p:nvSpPr>
        <p:spPr>
          <a:xfrm>
            <a:off x="5900475" y="3460250"/>
            <a:ext cx="2078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0" name="Google Shape;170;p32"/>
          <p:cNvSpPr/>
          <p:nvPr/>
        </p:nvSpPr>
        <p:spPr>
          <a:xfrm>
            <a:off x="-471590" y="-1385076"/>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2"/>
          <p:cNvSpPr/>
          <p:nvPr/>
        </p:nvSpPr>
        <p:spPr>
          <a:xfrm>
            <a:off x="7874509" y="44850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72"/>
        <p:cNvGrpSpPr/>
        <p:nvPr/>
      </p:nvGrpSpPr>
      <p:grpSpPr>
        <a:xfrm>
          <a:off x="0" y="0"/>
          <a:ext cx="0" cy="0"/>
          <a:chOff x="0" y="0"/>
          <a:chExt cx="0" cy="0"/>
        </a:xfrm>
      </p:grpSpPr>
      <p:sp>
        <p:nvSpPr>
          <p:cNvPr id="173" name="Google Shape;173;p3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4" name="Google Shape;174;p33"/>
          <p:cNvSpPr txBox="1">
            <a:spLocks noGrp="1"/>
          </p:cNvSpPr>
          <p:nvPr>
            <p:ph type="title" idx="2"/>
          </p:nvPr>
        </p:nvSpPr>
        <p:spPr>
          <a:xfrm>
            <a:off x="1194250" y="3052601"/>
            <a:ext cx="2088600" cy="35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5" name="Google Shape;175;p33"/>
          <p:cNvSpPr txBox="1">
            <a:spLocks noGrp="1"/>
          </p:cNvSpPr>
          <p:nvPr>
            <p:ph type="subTitle" idx="1"/>
          </p:nvPr>
        </p:nvSpPr>
        <p:spPr>
          <a:xfrm>
            <a:off x="1079200" y="3458663"/>
            <a:ext cx="2318700" cy="48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6" name="Google Shape;176;p33"/>
          <p:cNvSpPr txBox="1">
            <a:spLocks noGrp="1"/>
          </p:cNvSpPr>
          <p:nvPr>
            <p:ph type="title" idx="3"/>
          </p:nvPr>
        </p:nvSpPr>
        <p:spPr>
          <a:xfrm>
            <a:off x="3518499" y="3052601"/>
            <a:ext cx="2088600" cy="35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7" name="Google Shape;177;p33"/>
          <p:cNvSpPr txBox="1">
            <a:spLocks noGrp="1"/>
          </p:cNvSpPr>
          <p:nvPr>
            <p:ph type="subTitle" idx="4"/>
          </p:nvPr>
        </p:nvSpPr>
        <p:spPr>
          <a:xfrm>
            <a:off x="3403449" y="3458663"/>
            <a:ext cx="2318700" cy="48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8" name="Google Shape;178;p33"/>
          <p:cNvSpPr txBox="1">
            <a:spLocks noGrp="1"/>
          </p:cNvSpPr>
          <p:nvPr>
            <p:ph type="title" idx="5"/>
          </p:nvPr>
        </p:nvSpPr>
        <p:spPr>
          <a:xfrm>
            <a:off x="5861150" y="3052601"/>
            <a:ext cx="2088600" cy="35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9" name="Google Shape;179;p33"/>
          <p:cNvSpPr txBox="1">
            <a:spLocks noGrp="1"/>
          </p:cNvSpPr>
          <p:nvPr>
            <p:ph type="subTitle" idx="6"/>
          </p:nvPr>
        </p:nvSpPr>
        <p:spPr>
          <a:xfrm>
            <a:off x="5746100" y="3458663"/>
            <a:ext cx="2318700" cy="48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0" name="Google Shape;180;p33"/>
          <p:cNvSpPr/>
          <p:nvPr/>
        </p:nvSpPr>
        <p:spPr>
          <a:xfrm>
            <a:off x="-1028775" y="2671469"/>
            <a:ext cx="1701372"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3"/>
          <p:cNvSpPr/>
          <p:nvPr/>
        </p:nvSpPr>
        <p:spPr>
          <a:xfrm>
            <a:off x="8456830" y="355275"/>
            <a:ext cx="1701372"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82"/>
        <p:cNvGrpSpPr/>
        <p:nvPr/>
      </p:nvGrpSpPr>
      <p:grpSpPr>
        <a:xfrm>
          <a:off x="0" y="0"/>
          <a:ext cx="0" cy="0"/>
          <a:chOff x="0" y="0"/>
          <a:chExt cx="0" cy="0"/>
        </a:xfrm>
      </p:grpSpPr>
      <p:sp>
        <p:nvSpPr>
          <p:cNvPr id="183" name="Google Shape;183;p34"/>
          <p:cNvSpPr txBox="1">
            <a:spLocks noGrp="1"/>
          </p:cNvSpPr>
          <p:nvPr>
            <p:ph type="title"/>
          </p:nvPr>
        </p:nvSpPr>
        <p:spPr>
          <a:xfrm>
            <a:off x="311700" y="446811"/>
            <a:ext cx="85206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4" name="Google Shape;184;p34"/>
          <p:cNvSpPr txBox="1">
            <a:spLocks noGrp="1"/>
          </p:cNvSpPr>
          <p:nvPr>
            <p:ph type="subTitle" idx="1"/>
          </p:nvPr>
        </p:nvSpPr>
        <p:spPr>
          <a:xfrm>
            <a:off x="2020050" y="2890815"/>
            <a:ext cx="2148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Poppins"/>
              <a:buNone/>
              <a:defRPr sz="2000" b="1">
                <a:solidFill>
                  <a:schemeClr val="dk1"/>
                </a:solidFill>
                <a:latin typeface="Prata"/>
                <a:ea typeface="Prata"/>
                <a:cs typeface="Prata"/>
                <a:sym typeface="Prata"/>
              </a:defRPr>
            </a:lvl1pPr>
            <a:lvl2pPr lvl="1" algn="ctr" rtl="0">
              <a:spcBef>
                <a:spcPts val="0"/>
              </a:spcBef>
              <a:spcAft>
                <a:spcPts val="0"/>
              </a:spcAft>
              <a:buSzPts val="1800"/>
              <a:buFont typeface="Poppins"/>
              <a:buNone/>
              <a:defRPr sz="1800" b="1">
                <a:latin typeface="Poppins"/>
                <a:ea typeface="Poppins"/>
                <a:cs typeface="Poppins"/>
                <a:sym typeface="Poppins"/>
              </a:defRPr>
            </a:lvl2pPr>
            <a:lvl3pPr lvl="2" algn="ctr" rtl="0">
              <a:spcBef>
                <a:spcPts val="1600"/>
              </a:spcBef>
              <a:spcAft>
                <a:spcPts val="0"/>
              </a:spcAft>
              <a:buSzPts val="1800"/>
              <a:buFont typeface="Poppins"/>
              <a:buNone/>
              <a:defRPr sz="1800" b="1">
                <a:latin typeface="Poppins"/>
                <a:ea typeface="Poppins"/>
                <a:cs typeface="Poppins"/>
                <a:sym typeface="Poppins"/>
              </a:defRPr>
            </a:lvl3pPr>
            <a:lvl4pPr lvl="3" algn="ctr" rtl="0">
              <a:spcBef>
                <a:spcPts val="1600"/>
              </a:spcBef>
              <a:spcAft>
                <a:spcPts val="0"/>
              </a:spcAft>
              <a:buSzPts val="1800"/>
              <a:buFont typeface="Poppins"/>
              <a:buNone/>
              <a:defRPr sz="1800" b="1">
                <a:latin typeface="Poppins"/>
                <a:ea typeface="Poppins"/>
                <a:cs typeface="Poppins"/>
                <a:sym typeface="Poppins"/>
              </a:defRPr>
            </a:lvl4pPr>
            <a:lvl5pPr lvl="4" algn="ctr" rtl="0">
              <a:spcBef>
                <a:spcPts val="1600"/>
              </a:spcBef>
              <a:spcAft>
                <a:spcPts val="0"/>
              </a:spcAft>
              <a:buSzPts val="1800"/>
              <a:buFont typeface="Poppins"/>
              <a:buNone/>
              <a:defRPr sz="1800" b="1">
                <a:latin typeface="Poppins"/>
                <a:ea typeface="Poppins"/>
                <a:cs typeface="Poppins"/>
                <a:sym typeface="Poppins"/>
              </a:defRPr>
            </a:lvl5pPr>
            <a:lvl6pPr lvl="5" algn="ctr" rtl="0">
              <a:spcBef>
                <a:spcPts val="1600"/>
              </a:spcBef>
              <a:spcAft>
                <a:spcPts val="0"/>
              </a:spcAft>
              <a:buSzPts val="1800"/>
              <a:buFont typeface="Poppins"/>
              <a:buNone/>
              <a:defRPr sz="1800" b="1">
                <a:latin typeface="Poppins"/>
                <a:ea typeface="Poppins"/>
                <a:cs typeface="Poppins"/>
                <a:sym typeface="Poppins"/>
              </a:defRPr>
            </a:lvl6pPr>
            <a:lvl7pPr lvl="6" algn="ctr" rtl="0">
              <a:spcBef>
                <a:spcPts val="1600"/>
              </a:spcBef>
              <a:spcAft>
                <a:spcPts val="0"/>
              </a:spcAft>
              <a:buSzPts val="1800"/>
              <a:buFont typeface="Poppins"/>
              <a:buNone/>
              <a:defRPr sz="1800" b="1">
                <a:latin typeface="Poppins"/>
                <a:ea typeface="Poppins"/>
                <a:cs typeface="Poppins"/>
                <a:sym typeface="Poppins"/>
              </a:defRPr>
            </a:lvl7pPr>
            <a:lvl8pPr lvl="7" algn="ctr" rtl="0">
              <a:spcBef>
                <a:spcPts val="1600"/>
              </a:spcBef>
              <a:spcAft>
                <a:spcPts val="0"/>
              </a:spcAft>
              <a:buSzPts val="1800"/>
              <a:buFont typeface="Poppins"/>
              <a:buNone/>
              <a:defRPr sz="1800" b="1">
                <a:latin typeface="Poppins"/>
                <a:ea typeface="Poppins"/>
                <a:cs typeface="Poppins"/>
                <a:sym typeface="Poppins"/>
              </a:defRPr>
            </a:lvl8pPr>
            <a:lvl9pPr lvl="8" algn="ctr" rtl="0">
              <a:spcBef>
                <a:spcPts val="1600"/>
              </a:spcBef>
              <a:spcAft>
                <a:spcPts val="1600"/>
              </a:spcAft>
              <a:buSzPts val="1800"/>
              <a:buFont typeface="Poppins"/>
              <a:buNone/>
              <a:defRPr sz="1800" b="1">
                <a:latin typeface="Poppins"/>
                <a:ea typeface="Poppins"/>
                <a:cs typeface="Poppins"/>
                <a:sym typeface="Poppins"/>
              </a:defRPr>
            </a:lvl9pPr>
          </a:lstStyle>
          <a:p>
            <a:endParaRPr/>
          </a:p>
        </p:txBody>
      </p:sp>
      <p:sp>
        <p:nvSpPr>
          <p:cNvPr id="185" name="Google Shape;185;p34"/>
          <p:cNvSpPr txBox="1">
            <a:spLocks noGrp="1"/>
          </p:cNvSpPr>
          <p:nvPr>
            <p:ph type="subTitle" idx="2"/>
          </p:nvPr>
        </p:nvSpPr>
        <p:spPr>
          <a:xfrm>
            <a:off x="2020050" y="3580715"/>
            <a:ext cx="2148900" cy="93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86" name="Google Shape;186;p34"/>
          <p:cNvSpPr txBox="1">
            <a:spLocks noGrp="1"/>
          </p:cNvSpPr>
          <p:nvPr>
            <p:ph type="subTitle" idx="3"/>
          </p:nvPr>
        </p:nvSpPr>
        <p:spPr>
          <a:xfrm>
            <a:off x="4975050" y="2890824"/>
            <a:ext cx="2148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Poppins"/>
              <a:buNone/>
              <a:defRPr sz="2000" b="1">
                <a:solidFill>
                  <a:schemeClr val="dk1"/>
                </a:solidFill>
                <a:latin typeface="Prata"/>
                <a:ea typeface="Prata"/>
                <a:cs typeface="Prata"/>
                <a:sym typeface="Prata"/>
              </a:defRPr>
            </a:lvl1pPr>
            <a:lvl2pPr lvl="1" algn="ctr" rtl="0">
              <a:spcBef>
                <a:spcPts val="0"/>
              </a:spcBef>
              <a:spcAft>
                <a:spcPts val="0"/>
              </a:spcAft>
              <a:buSzPts val="1800"/>
              <a:buFont typeface="Poppins"/>
              <a:buNone/>
              <a:defRPr sz="1800" b="1">
                <a:latin typeface="Poppins"/>
                <a:ea typeface="Poppins"/>
                <a:cs typeface="Poppins"/>
                <a:sym typeface="Poppins"/>
              </a:defRPr>
            </a:lvl2pPr>
            <a:lvl3pPr lvl="2" algn="ctr" rtl="0">
              <a:spcBef>
                <a:spcPts val="1600"/>
              </a:spcBef>
              <a:spcAft>
                <a:spcPts val="0"/>
              </a:spcAft>
              <a:buSzPts val="1800"/>
              <a:buFont typeface="Poppins"/>
              <a:buNone/>
              <a:defRPr sz="1800" b="1">
                <a:latin typeface="Poppins"/>
                <a:ea typeface="Poppins"/>
                <a:cs typeface="Poppins"/>
                <a:sym typeface="Poppins"/>
              </a:defRPr>
            </a:lvl3pPr>
            <a:lvl4pPr lvl="3" algn="ctr" rtl="0">
              <a:spcBef>
                <a:spcPts val="1600"/>
              </a:spcBef>
              <a:spcAft>
                <a:spcPts val="0"/>
              </a:spcAft>
              <a:buSzPts val="1800"/>
              <a:buFont typeface="Poppins"/>
              <a:buNone/>
              <a:defRPr sz="1800" b="1">
                <a:latin typeface="Poppins"/>
                <a:ea typeface="Poppins"/>
                <a:cs typeface="Poppins"/>
                <a:sym typeface="Poppins"/>
              </a:defRPr>
            </a:lvl4pPr>
            <a:lvl5pPr lvl="4" algn="ctr" rtl="0">
              <a:spcBef>
                <a:spcPts val="1600"/>
              </a:spcBef>
              <a:spcAft>
                <a:spcPts val="0"/>
              </a:spcAft>
              <a:buSzPts val="1800"/>
              <a:buFont typeface="Poppins"/>
              <a:buNone/>
              <a:defRPr sz="1800" b="1">
                <a:latin typeface="Poppins"/>
                <a:ea typeface="Poppins"/>
                <a:cs typeface="Poppins"/>
                <a:sym typeface="Poppins"/>
              </a:defRPr>
            </a:lvl5pPr>
            <a:lvl6pPr lvl="5" algn="ctr" rtl="0">
              <a:spcBef>
                <a:spcPts val="1600"/>
              </a:spcBef>
              <a:spcAft>
                <a:spcPts val="0"/>
              </a:spcAft>
              <a:buSzPts val="1800"/>
              <a:buFont typeface="Poppins"/>
              <a:buNone/>
              <a:defRPr sz="1800" b="1">
                <a:latin typeface="Poppins"/>
                <a:ea typeface="Poppins"/>
                <a:cs typeface="Poppins"/>
                <a:sym typeface="Poppins"/>
              </a:defRPr>
            </a:lvl6pPr>
            <a:lvl7pPr lvl="6" algn="ctr" rtl="0">
              <a:spcBef>
                <a:spcPts val="1600"/>
              </a:spcBef>
              <a:spcAft>
                <a:spcPts val="0"/>
              </a:spcAft>
              <a:buSzPts val="1800"/>
              <a:buFont typeface="Poppins"/>
              <a:buNone/>
              <a:defRPr sz="1800" b="1">
                <a:latin typeface="Poppins"/>
                <a:ea typeface="Poppins"/>
                <a:cs typeface="Poppins"/>
                <a:sym typeface="Poppins"/>
              </a:defRPr>
            </a:lvl7pPr>
            <a:lvl8pPr lvl="7" algn="ctr" rtl="0">
              <a:spcBef>
                <a:spcPts val="1600"/>
              </a:spcBef>
              <a:spcAft>
                <a:spcPts val="0"/>
              </a:spcAft>
              <a:buSzPts val="1800"/>
              <a:buFont typeface="Poppins"/>
              <a:buNone/>
              <a:defRPr sz="1800" b="1">
                <a:latin typeface="Poppins"/>
                <a:ea typeface="Poppins"/>
                <a:cs typeface="Poppins"/>
                <a:sym typeface="Poppins"/>
              </a:defRPr>
            </a:lvl8pPr>
            <a:lvl9pPr lvl="8" algn="ctr" rtl="0">
              <a:spcBef>
                <a:spcPts val="1600"/>
              </a:spcBef>
              <a:spcAft>
                <a:spcPts val="1600"/>
              </a:spcAft>
              <a:buSzPts val="1800"/>
              <a:buFont typeface="Poppins"/>
              <a:buNone/>
              <a:defRPr sz="1800" b="1">
                <a:latin typeface="Poppins"/>
                <a:ea typeface="Poppins"/>
                <a:cs typeface="Poppins"/>
                <a:sym typeface="Poppins"/>
              </a:defRPr>
            </a:lvl9pPr>
          </a:lstStyle>
          <a:p>
            <a:endParaRPr/>
          </a:p>
        </p:txBody>
      </p:sp>
      <p:sp>
        <p:nvSpPr>
          <p:cNvPr id="187" name="Google Shape;187;p34"/>
          <p:cNvSpPr txBox="1">
            <a:spLocks noGrp="1"/>
          </p:cNvSpPr>
          <p:nvPr>
            <p:ph type="subTitle" idx="4"/>
          </p:nvPr>
        </p:nvSpPr>
        <p:spPr>
          <a:xfrm>
            <a:off x="4975050" y="3580724"/>
            <a:ext cx="2148900" cy="93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88" name="Google Shape;188;p34"/>
          <p:cNvSpPr/>
          <p:nvPr/>
        </p:nvSpPr>
        <p:spPr>
          <a:xfrm>
            <a:off x="-977400" y="304800"/>
            <a:ext cx="1608055" cy="2126429"/>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4"/>
          <p:cNvSpPr/>
          <p:nvPr/>
        </p:nvSpPr>
        <p:spPr>
          <a:xfrm>
            <a:off x="8496225" y="2717475"/>
            <a:ext cx="1701372"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ext 2">
  <p:cSld name="CUSTOM_8_1">
    <p:spTree>
      <p:nvGrpSpPr>
        <p:cNvPr id="1" name="Shape 190"/>
        <p:cNvGrpSpPr/>
        <p:nvPr/>
      </p:nvGrpSpPr>
      <p:grpSpPr>
        <a:xfrm>
          <a:off x="0" y="0"/>
          <a:ext cx="0" cy="0"/>
          <a:chOff x="0" y="0"/>
          <a:chExt cx="0" cy="0"/>
        </a:xfrm>
      </p:grpSpPr>
      <p:sp>
        <p:nvSpPr>
          <p:cNvPr id="191" name="Google Shape;191;p35"/>
          <p:cNvSpPr txBox="1">
            <a:spLocks noGrp="1"/>
          </p:cNvSpPr>
          <p:nvPr>
            <p:ph type="subTitle" idx="1"/>
          </p:nvPr>
        </p:nvSpPr>
        <p:spPr>
          <a:xfrm>
            <a:off x="720000" y="2519225"/>
            <a:ext cx="3419100" cy="9591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Clr>
                <a:srgbClr val="396336"/>
              </a:buClr>
              <a:buSzPts val="1400"/>
              <a:buFont typeface="Nunito"/>
              <a:buChar char="●"/>
              <a:defRPr/>
            </a:lvl1pPr>
            <a:lvl2pPr lvl="1" algn="ctr" rtl="0">
              <a:lnSpc>
                <a:spcPct val="100000"/>
              </a:lnSpc>
              <a:spcBef>
                <a:spcPts val="0"/>
              </a:spcBef>
              <a:spcAft>
                <a:spcPts val="0"/>
              </a:spcAft>
              <a:buClr>
                <a:srgbClr val="396336"/>
              </a:buClr>
              <a:buSzPts val="1400"/>
              <a:buFont typeface="Nunito"/>
              <a:buChar char="○"/>
              <a:defRPr/>
            </a:lvl2pPr>
            <a:lvl3pPr lvl="2" algn="ctr" rtl="0">
              <a:lnSpc>
                <a:spcPct val="100000"/>
              </a:lnSpc>
              <a:spcBef>
                <a:spcPts val="1600"/>
              </a:spcBef>
              <a:spcAft>
                <a:spcPts val="0"/>
              </a:spcAft>
              <a:buClr>
                <a:srgbClr val="396336"/>
              </a:buClr>
              <a:buSzPts val="1400"/>
              <a:buFont typeface="Nunito"/>
              <a:buChar char="■"/>
              <a:defRPr/>
            </a:lvl3pPr>
            <a:lvl4pPr lvl="3" algn="ctr" rtl="0">
              <a:lnSpc>
                <a:spcPct val="100000"/>
              </a:lnSpc>
              <a:spcBef>
                <a:spcPts val="1600"/>
              </a:spcBef>
              <a:spcAft>
                <a:spcPts val="0"/>
              </a:spcAft>
              <a:buClr>
                <a:srgbClr val="396336"/>
              </a:buClr>
              <a:buSzPts val="1400"/>
              <a:buFont typeface="Nunito"/>
              <a:buChar char="●"/>
              <a:defRPr/>
            </a:lvl4pPr>
            <a:lvl5pPr lvl="4" algn="ctr" rtl="0">
              <a:lnSpc>
                <a:spcPct val="100000"/>
              </a:lnSpc>
              <a:spcBef>
                <a:spcPts val="1600"/>
              </a:spcBef>
              <a:spcAft>
                <a:spcPts val="0"/>
              </a:spcAft>
              <a:buClr>
                <a:srgbClr val="396336"/>
              </a:buClr>
              <a:buSzPts val="1400"/>
              <a:buFont typeface="Nunito"/>
              <a:buChar char="○"/>
              <a:defRPr/>
            </a:lvl5pPr>
            <a:lvl6pPr lvl="5" algn="ctr" rtl="0">
              <a:lnSpc>
                <a:spcPct val="100000"/>
              </a:lnSpc>
              <a:spcBef>
                <a:spcPts val="1600"/>
              </a:spcBef>
              <a:spcAft>
                <a:spcPts val="0"/>
              </a:spcAft>
              <a:buClr>
                <a:srgbClr val="396336"/>
              </a:buClr>
              <a:buSzPts val="1400"/>
              <a:buFont typeface="Nunito"/>
              <a:buChar char="■"/>
              <a:defRPr/>
            </a:lvl6pPr>
            <a:lvl7pPr lvl="6" algn="ctr" rtl="0">
              <a:lnSpc>
                <a:spcPct val="100000"/>
              </a:lnSpc>
              <a:spcBef>
                <a:spcPts val="1600"/>
              </a:spcBef>
              <a:spcAft>
                <a:spcPts val="0"/>
              </a:spcAft>
              <a:buClr>
                <a:srgbClr val="396336"/>
              </a:buClr>
              <a:buSzPts val="1400"/>
              <a:buFont typeface="Nunito"/>
              <a:buChar char="●"/>
              <a:defRPr/>
            </a:lvl7pPr>
            <a:lvl8pPr lvl="7" algn="ctr" rtl="0">
              <a:lnSpc>
                <a:spcPct val="100000"/>
              </a:lnSpc>
              <a:spcBef>
                <a:spcPts val="1600"/>
              </a:spcBef>
              <a:spcAft>
                <a:spcPts val="0"/>
              </a:spcAft>
              <a:buClr>
                <a:srgbClr val="396336"/>
              </a:buClr>
              <a:buSzPts val="1400"/>
              <a:buFont typeface="Nunito"/>
              <a:buChar char="○"/>
              <a:defRPr/>
            </a:lvl8pPr>
            <a:lvl9pPr lvl="8" algn="ctr" rtl="0">
              <a:lnSpc>
                <a:spcPct val="100000"/>
              </a:lnSpc>
              <a:spcBef>
                <a:spcPts val="1600"/>
              </a:spcBef>
              <a:spcAft>
                <a:spcPts val="1600"/>
              </a:spcAft>
              <a:buClr>
                <a:srgbClr val="396336"/>
              </a:buClr>
              <a:buSzPts val="1400"/>
              <a:buFont typeface="Nunito"/>
              <a:buChar char="■"/>
              <a:defRPr/>
            </a:lvl9pPr>
          </a:lstStyle>
          <a:p>
            <a:endParaRPr/>
          </a:p>
        </p:txBody>
      </p:sp>
      <p:sp>
        <p:nvSpPr>
          <p:cNvPr id="192" name="Google Shape;192;p35"/>
          <p:cNvSpPr txBox="1">
            <a:spLocks noGrp="1"/>
          </p:cNvSpPr>
          <p:nvPr>
            <p:ph type="title"/>
          </p:nvPr>
        </p:nvSpPr>
        <p:spPr>
          <a:xfrm>
            <a:off x="719988" y="1670018"/>
            <a:ext cx="29562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3" name="Google Shape;193;p35"/>
          <p:cNvSpPr/>
          <p:nvPr/>
        </p:nvSpPr>
        <p:spPr>
          <a:xfrm>
            <a:off x="198502" y="-1519601"/>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5"/>
          <p:cNvSpPr/>
          <p:nvPr/>
        </p:nvSpPr>
        <p:spPr>
          <a:xfrm>
            <a:off x="7116803" y="4563944"/>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Numbers and text">
  <p:cSld name="CUSTOM_11_1_2">
    <p:spTree>
      <p:nvGrpSpPr>
        <p:cNvPr id="1" name="Shape 195"/>
        <p:cNvGrpSpPr/>
        <p:nvPr/>
      </p:nvGrpSpPr>
      <p:grpSpPr>
        <a:xfrm>
          <a:off x="0" y="0"/>
          <a:ext cx="0" cy="0"/>
          <a:chOff x="0" y="0"/>
          <a:chExt cx="0" cy="0"/>
        </a:xfrm>
      </p:grpSpPr>
      <p:sp>
        <p:nvSpPr>
          <p:cNvPr id="196" name="Google Shape;196;p36"/>
          <p:cNvSpPr txBox="1">
            <a:spLocks noGrp="1"/>
          </p:cNvSpPr>
          <p:nvPr>
            <p:ph type="subTitle" idx="1"/>
          </p:nvPr>
        </p:nvSpPr>
        <p:spPr>
          <a:xfrm>
            <a:off x="1774350" y="1624138"/>
            <a:ext cx="5595300" cy="276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97" name="Google Shape;197;p36"/>
          <p:cNvSpPr txBox="1">
            <a:spLocks noGrp="1"/>
          </p:cNvSpPr>
          <p:nvPr>
            <p:ph type="subTitle" idx="2"/>
          </p:nvPr>
        </p:nvSpPr>
        <p:spPr>
          <a:xfrm>
            <a:off x="1774350" y="2835563"/>
            <a:ext cx="5595300" cy="276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98" name="Google Shape;198;p36"/>
          <p:cNvSpPr txBox="1">
            <a:spLocks noGrp="1"/>
          </p:cNvSpPr>
          <p:nvPr>
            <p:ph type="subTitle" idx="3"/>
          </p:nvPr>
        </p:nvSpPr>
        <p:spPr>
          <a:xfrm>
            <a:off x="1774350" y="4046988"/>
            <a:ext cx="5595300" cy="276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99" name="Google Shape;199;p36"/>
          <p:cNvSpPr txBox="1">
            <a:spLocks noGrp="1"/>
          </p:cNvSpPr>
          <p:nvPr>
            <p:ph type="title" hasCustomPrompt="1"/>
          </p:nvPr>
        </p:nvSpPr>
        <p:spPr>
          <a:xfrm>
            <a:off x="984750" y="820213"/>
            <a:ext cx="7174500" cy="749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0" name="Google Shape;200;p36"/>
          <p:cNvSpPr txBox="1">
            <a:spLocks noGrp="1"/>
          </p:cNvSpPr>
          <p:nvPr>
            <p:ph type="title" idx="4" hasCustomPrompt="1"/>
          </p:nvPr>
        </p:nvSpPr>
        <p:spPr>
          <a:xfrm>
            <a:off x="984750" y="2031556"/>
            <a:ext cx="7174500" cy="749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1" name="Google Shape;201;p36"/>
          <p:cNvSpPr txBox="1">
            <a:spLocks noGrp="1"/>
          </p:cNvSpPr>
          <p:nvPr>
            <p:ph type="title" idx="5" hasCustomPrompt="1"/>
          </p:nvPr>
        </p:nvSpPr>
        <p:spPr>
          <a:xfrm>
            <a:off x="984750" y="3242900"/>
            <a:ext cx="7174500" cy="749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cxnSp>
        <p:nvCxnSpPr>
          <p:cNvPr id="202" name="Google Shape;202;p36"/>
          <p:cNvCxnSpPr/>
          <p:nvPr/>
        </p:nvCxnSpPr>
        <p:spPr>
          <a:xfrm>
            <a:off x="2572500" y="4748213"/>
            <a:ext cx="3999000" cy="0"/>
          </a:xfrm>
          <a:prstGeom prst="straightConnector1">
            <a:avLst/>
          </a:prstGeom>
          <a:noFill/>
          <a:ln w="19050" cap="flat" cmpd="sng">
            <a:solidFill>
              <a:schemeClr val="accent1"/>
            </a:solidFill>
            <a:prstDash val="solid"/>
            <a:round/>
            <a:headEnd type="none" w="med" len="med"/>
            <a:tailEnd type="none" w="med" len="med"/>
          </a:ln>
        </p:spPr>
      </p:cxnSp>
      <p:sp>
        <p:nvSpPr>
          <p:cNvPr id="203" name="Google Shape;203;p36"/>
          <p:cNvSpPr/>
          <p:nvPr/>
        </p:nvSpPr>
        <p:spPr>
          <a:xfrm>
            <a:off x="-587965" y="-1342926"/>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4" name="Google Shape;204;p36"/>
          <p:cNvCxnSpPr/>
          <p:nvPr/>
        </p:nvCxnSpPr>
        <p:spPr>
          <a:xfrm>
            <a:off x="2572500" y="374619"/>
            <a:ext cx="3999000" cy="0"/>
          </a:xfrm>
          <a:prstGeom prst="straightConnector1">
            <a:avLst/>
          </a:prstGeom>
          <a:noFill/>
          <a:ln w="19050" cap="flat" cmpd="sng">
            <a:solidFill>
              <a:schemeClr val="accent1"/>
            </a:solidFill>
            <a:prstDash val="solid"/>
            <a:round/>
            <a:headEnd type="none" w="med" len="med"/>
            <a:tailEnd type="none" w="med" len="med"/>
          </a:ln>
        </p:spPr>
      </p:cxnSp>
      <p:sp>
        <p:nvSpPr>
          <p:cNvPr id="205" name="Google Shape;205;p36"/>
          <p:cNvSpPr/>
          <p:nvPr/>
        </p:nvSpPr>
        <p:spPr>
          <a:xfrm>
            <a:off x="7811815" y="41710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hanks">
  <p:cSld name="CUSTOM_31">
    <p:spTree>
      <p:nvGrpSpPr>
        <p:cNvPr id="1" name="Shape 206"/>
        <p:cNvGrpSpPr/>
        <p:nvPr/>
      </p:nvGrpSpPr>
      <p:grpSpPr>
        <a:xfrm>
          <a:off x="0" y="0"/>
          <a:ext cx="0" cy="0"/>
          <a:chOff x="0" y="0"/>
          <a:chExt cx="0" cy="0"/>
        </a:xfrm>
      </p:grpSpPr>
      <p:sp>
        <p:nvSpPr>
          <p:cNvPr id="207" name="Google Shape;207;p37"/>
          <p:cNvSpPr txBox="1">
            <a:spLocks noGrp="1"/>
          </p:cNvSpPr>
          <p:nvPr>
            <p:ph type="title"/>
          </p:nvPr>
        </p:nvSpPr>
        <p:spPr>
          <a:xfrm>
            <a:off x="1797696" y="840599"/>
            <a:ext cx="5548500" cy="90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4800">
                <a:solidFill>
                  <a:schemeClr val="dk1"/>
                </a:solidFill>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a:endParaRPr/>
          </a:p>
        </p:txBody>
      </p:sp>
      <p:sp>
        <p:nvSpPr>
          <p:cNvPr id="208" name="Google Shape;208;p37"/>
          <p:cNvSpPr txBox="1"/>
          <p:nvPr/>
        </p:nvSpPr>
        <p:spPr>
          <a:xfrm>
            <a:off x="1684975" y="3508775"/>
            <a:ext cx="5774100" cy="4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dk1"/>
                </a:solidFill>
                <a:latin typeface="Exo"/>
                <a:ea typeface="Exo"/>
                <a:cs typeface="Exo"/>
                <a:sym typeface="Exo"/>
              </a:rPr>
              <a:t>CREDITS: This presentation template was created by </a:t>
            </a:r>
            <a:r>
              <a:rPr lang="en" sz="1100" b="1">
                <a:solidFill>
                  <a:schemeClr val="dk1"/>
                </a:solidFill>
                <a:uFill>
                  <a:noFill/>
                </a:uFill>
                <a:latin typeface="Exo"/>
                <a:ea typeface="Exo"/>
                <a:cs typeface="Exo"/>
                <a:sym typeface="Exo"/>
                <a:hlinkClick r:id="rId2">
                  <a:extLst>
                    <a:ext uri="{A12FA001-AC4F-418D-AE19-62706E023703}">
                      <ahyp:hlinkClr xmlns:ahyp="http://schemas.microsoft.com/office/drawing/2018/hyperlinkcolor" val="tx"/>
                    </a:ext>
                  </a:extLst>
                </a:hlinkClick>
              </a:rPr>
              <a:t>Slidesgo</a:t>
            </a:r>
            <a:r>
              <a:rPr lang="en" sz="1100">
                <a:solidFill>
                  <a:schemeClr val="dk1"/>
                </a:solidFill>
                <a:latin typeface="Exo"/>
                <a:ea typeface="Exo"/>
                <a:cs typeface="Exo"/>
                <a:sym typeface="Exo"/>
              </a:rPr>
              <a:t>, including icons by </a:t>
            </a:r>
            <a:r>
              <a:rPr lang="en" sz="1100" b="1">
                <a:solidFill>
                  <a:schemeClr val="dk1"/>
                </a:solidFill>
                <a:uFill>
                  <a:noFill/>
                </a:uFill>
                <a:latin typeface="Exo"/>
                <a:ea typeface="Exo"/>
                <a:cs typeface="Exo"/>
                <a:sym typeface="Exo"/>
                <a:hlinkClick r:id="rId3">
                  <a:extLst>
                    <a:ext uri="{A12FA001-AC4F-418D-AE19-62706E023703}">
                      <ahyp:hlinkClr xmlns:ahyp="http://schemas.microsoft.com/office/drawing/2018/hyperlinkcolor" val="tx"/>
                    </a:ext>
                  </a:extLst>
                </a:hlinkClick>
              </a:rPr>
              <a:t>Flaticon</a:t>
            </a:r>
            <a:r>
              <a:rPr lang="en" sz="1100">
                <a:solidFill>
                  <a:schemeClr val="dk1"/>
                </a:solidFill>
                <a:latin typeface="Exo"/>
                <a:ea typeface="Exo"/>
                <a:cs typeface="Exo"/>
                <a:sym typeface="Exo"/>
              </a:rPr>
              <a:t>, infographics &amp; images by </a:t>
            </a:r>
            <a:r>
              <a:rPr lang="en" sz="1100" b="1">
                <a:solidFill>
                  <a:schemeClr val="dk1"/>
                </a:solidFill>
                <a:uFill>
                  <a:noFill/>
                </a:uFill>
                <a:latin typeface="Exo"/>
                <a:ea typeface="Exo"/>
                <a:cs typeface="Exo"/>
                <a:sym typeface="Exo"/>
                <a:hlinkClick r:id="rId4">
                  <a:extLst>
                    <a:ext uri="{A12FA001-AC4F-418D-AE19-62706E023703}">
                      <ahyp:hlinkClr xmlns:ahyp="http://schemas.microsoft.com/office/drawing/2018/hyperlinkcolor" val="tx"/>
                    </a:ext>
                  </a:extLst>
                </a:hlinkClick>
              </a:rPr>
              <a:t>Freepik</a:t>
            </a:r>
            <a:r>
              <a:rPr lang="en" sz="1100">
                <a:solidFill>
                  <a:schemeClr val="dk1"/>
                </a:solidFill>
                <a:latin typeface="Exo"/>
                <a:ea typeface="Exo"/>
                <a:cs typeface="Exo"/>
                <a:sym typeface="Exo"/>
              </a:rPr>
              <a:t> and illustrations by </a:t>
            </a:r>
            <a:r>
              <a:rPr lang="en" sz="1100" b="1">
                <a:solidFill>
                  <a:schemeClr val="dk1"/>
                </a:solidFill>
                <a:uFill>
                  <a:noFill/>
                </a:uFill>
                <a:latin typeface="Exo"/>
                <a:ea typeface="Exo"/>
                <a:cs typeface="Exo"/>
                <a:sym typeface="Exo"/>
                <a:hlinkClick r:id="rId5">
                  <a:extLst>
                    <a:ext uri="{A12FA001-AC4F-418D-AE19-62706E023703}">
                      <ahyp:hlinkClr xmlns:ahyp="http://schemas.microsoft.com/office/drawing/2018/hyperlinkcolor" val="tx"/>
                    </a:ext>
                  </a:extLst>
                </a:hlinkClick>
              </a:rPr>
              <a:t>Storyset</a:t>
            </a:r>
            <a:endParaRPr sz="1100" b="1">
              <a:solidFill>
                <a:schemeClr val="dk1"/>
              </a:solidFill>
              <a:latin typeface="Exo"/>
              <a:ea typeface="Exo"/>
              <a:cs typeface="Exo"/>
              <a:sym typeface="Exo"/>
            </a:endParaRPr>
          </a:p>
        </p:txBody>
      </p:sp>
      <p:sp>
        <p:nvSpPr>
          <p:cNvPr id="209" name="Google Shape;209;p37"/>
          <p:cNvSpPr txBox="1">
            <a:spLocks noGrp="1"/>
          </p:cNvSpPr>
          <p:nvPr>
            <p:ph type="subTitle" idx="1"/>
          </p:nvPr>
        </p:nvSpPr>
        <p:spPr>
          <a:xfrm>
            <a:off x="840025" y="1881475"/>
            <a:ext cx="7464000" cy="90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10" name="Google Shape;210;p37"/>
          <p:cNvSpPr/>
          <p:nvPr/>
        </p:nvSpPr>
        <p:spPr>
          <a:xfrm>
            <a:off x="-1139515" y="15132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7"/>
          <p:cNvSpPr/>
          <p:nvPr/>
        </p:nvSpPr>
        <p:spPr>
          <a:xfrm>
            <a:off x="8407909" y="15132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1">
  <p:cSld name="CUSTOM_32">
    <p:spTree>
      <p:nvGrpSpPr>
        <p:cNvPr id="1" name="Shape 212"/>
        <p:cNvGrpSpPr/>
        <p:nvPr/>
      </p:nvGrpSpPr>
      <p:grpSpPr>
        <a:xfrm>
          <a:off x="0" y="0"/>
          <a:ext cx="0" cy="0"/>
          <a:chOff x="0" y="0"/>
          <a:chExt cx="0" cy="0"/>
        </a:xfrm>
      </p:grpSpPr>
      <p:sp>
        <p:nvSpPr>
          <p:cNvPr id="213" name="Google Shape;213;p38"/>
          <p:cNvSpPr/>
          <p:nvPr/>
        </p:nvSpPr>
        <p:spPr>
          <a:xfrm>
            <a:off x="-617962" y="43267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 name="Google Shape;214;p38"/>
          <p:cNvGrpSpPr/>
          <p:nvPr/>
        </p:nvGrpSpPr>
        <p:grpSpPr>
          <a:xfrm rot="10800000">
            <a:off x="2574011" y="4162663"/>
            <a:ext cx="3995951" cy="564600"/>
            <a:chOff x="1524913" y="922950"/>
            <a:chExt cx="6094175" cy="564600"/>
          </a:xfrm>
        </p:grpSpPr>
        <p:cxnSp>
          <p:nvCxnSpPr>
            <p:cNvPr id="215" name="Google Shape;215;p38"/>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216" name="Google Shape;216;p38"/>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grpSp>
        <p:nvGrpSpPr>
          <p:cNvPr id="217" name="Google Shape;217;p38"/>
          <p:cNvGrpSpPr/>
          <p:nvPr/>
        </p:nvGrpSpPr>
        <p:grpSpPr>
          <a:xfrm>
            <a:off x="2574011" y="762913"/>
            <a:ext cx="3995951" cy="564600"/>
            <a:chOff x="1524913" y="922950"/>
            <a:chExt cx="6094175" cy="564600"/>
          </a:xfrm>
        </p:grpSpPr>
        <p:cxnSp>
          <p:nvCxnSpPr>
            <p:cNvPr id="218" name="Google Shape;218;p38"/>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219" name="Google Shape;219;p38"/>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sp>
        <p:nvSpPr>
          <p:cNvPr id="220" name="Google Shape;220;p38"/>
          <p:cNvSpPr/>
          <p:nvPr/>
        </p:nvSpPr>
        <p:spPr>
          <a:xfrm>
            <a:off x="7988313" y="-1162501"/>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ckground 2">
  <p:cSld name="CUSTOM_32_1">
    <p:spTree>
      <p:nvGrpSpPr>
        <p:cNvPr id="1" name="Shape 221"/>
        <p:cNvGrpSpPr/>
        <p:nvPr/>
      </p:nvGrpSpPr>
      <p:grpSpPr>
        <a:xfrm>
          <a:off x="0" y="0"/>
          <a:ext cx="0" cy="0"/>
          <a:chOff x="0" y="0"/>
          <a:chExt cx="0" cy="0"/>
        </a:xfrm>
      </p:grpSpPr>
      <p:sp>
        <p:nvSpPr>
          <p:cNvPr id="222" name="Google Shape;222;p39"/>
          <p:cNvSpPr/>
          <p:nvPr/>
        </p:nvSpPr>
        <p:spPr>
          <a:xfrm>
            <a:off x="576927" y="412524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9"/>
          <p:cNvSpPr/>
          <p:nvPr/>
        </p:nvSpPr>
        <p:spPr>
          <a:xfrm>
            <a:off x="6812003" y="-1074856"/>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4" name="Google Shape;224;p39"/>
          <p:cNvCxnSpPr/>
          <p:nvPr/>
        </p:nvCxnSpPr>
        <p:spPr>
          <a:xfrm>
            <a:off x="2572500" y="4748213"/>
            <a:ext cx="3999000" cy="0"/>
          </a:xfrm>
          <a:prstGeom prst="straightConnector1">
            <a:avLst/>
          </a:prstGeom>
          <a:noFill/>
          <a:ln w="19050" cap="flat" cmpd="sng">
            <a:solidFill>
              <a:schemeClr val="accent1"/>
            </a:solidFill>
            <a:prstDash val="solid"/>
            <a:round/>
            <a:headEnd type="none" w="med" len="med"/>
            <a:tailEnd type="none" w="med" len="med"/>
          </a:ln>
        </p:spPr>
      </p:cxnSp>
      <p:cxnSp>
        <p:nvCxnSpPr>
          <p:cNvPr id="225" name="Google Shape;225;p39"/>
          <p:cNvCxnSpPr/>
          <p:nvPr/>
        </p:nvCxnSpPr>
        <p:spPr>
          <a:xfrm>
            <a:off x="2572500" y="374619"/>
            <a:ext cx="3999000" cy="0"/>
          </a:xfrm>
          <a:prstGeom prst="straightConnector1">
            <a:avLst/>
          </a:prstGeom>
          <a:noFill/>
          <a:ln w="19050" cap="flat" cmpd="sng">
            <a:solidFill>
              <a:schemeClr val="accent1"/>
            </a:solidFill>
            <a:prstDash val="solid"/>
            <a:round/>
            <a:headEnd type="none" w="med" len="med"/>
            <a:tailEnd type="none" w="med" len="med"/>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226"/>
        <p:cNvGrpSpPr/>
        <p:nvPr/>
      </p:nvGrpSpPr>
      <p:grpSpPr>
        <a:xfrm>
          <a:off x="0" y="0"/>
          <a:ext cx="0" cy="0"/>
          <a:chOff x="0" y="0"/>
          <a:chExt cx="0" cy="0"/>
        </a:xfrm>
      </p:grpSpPr>
      <p:sp>
        <p:nvSpPr>
          <p:cNvPr id="227" name="Google Shape;227;p40"/>
          <p:cNvSpPr txBox="1">
            <a:spLocks noGrp="1"/>
          </p:cNvSpPr>
          <p:nvPr>
            <p:ph type="subTitle" idx="1"/>
          </p:nvPr>
        </p:nvSpPr>
        <p:spPr>
          <a:xfrm flipH="1">
            <a:off x="5253025" y="2970150"/>
            <a:ext cx="3162900" cy="18573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None/>
              <a:defRPr sz="1600">
                <a:solidFill>
                  <a:schemeClr val="lt1"/>
                </a:solidFill>
              </a:defRPr>
            </a:lvl1pPr>
            <a:lvl2pPr lvl="1" algn="r" rtl="0">
              <a:lnSpc>
                <a:spcPct val="100000"/>
              </a:lnSpc>
              <a:spcBef>
                <a:spcPts val="0"/>
              </a:spcBef>
              <a:spcAft>
                <a:spcPts val="0"/>
              </a:spcAft>
              <a:buNone/>
              <a:defRPr sz="1600">
                <a:solidFill>
                  <a:schemeClr val="lt1"/>
                </a:solidFill>
              </a:defRPr>
            </a:lvl2pPr>
            <a:lvl3pPr lvl="2" algn="r" rtl="0">
              <a:lnSpc>
                <a:spcPct val="100000"/>
              </a:lnSpc>
              <a:spcBef>
                <a:spcPts val="0"/>
              </a:spcBef>
              <a:spcAft>
                <a:spcPts val="0"/>
              </a:spcAft>
              <a:buNone/>
              <a:defRPr sz="1600">
                <a:solidFill>
                  <a:schemeClr val="lt1"/>
                </a:solidFill>
              </a:defRPr>
            </a:lvl3pPr>
            <a:lvl4pPr lvl="3" algn="r" rtl="0">
              <a:lnSpc>
                <a:spcPct val="100000"/>
              </a:lnSpc>
              <a:spcBef>
                <a:spcPts val="0"/>
              </a:spcBef>
              <a:spcAft>
                <a:spcPts val="0"/>
              </a:spcAft>
              <a:buNone/>
              <a:defRPr sz="1600">
                <a:solidFill>
                  <a:schemeClr val="lt1"/>
                </a:solidFill>
              </a:defRPr>
            </a:lvl4pPr>
            <a:lvl5pPr lvl="4" algn="r" rtl="0">
              <a:lnSpc>
                <a:spcPct val="100000"/>
              </a:lnSpc>
              <a:spcBef>
                <a:spcPts val="0"/>
              </a:spcBef>
              <a:spcAft>
                <a:spcPts val="0"/>
              </a:spcAft>
              <a:buNone/>
              <a:defRPr sz="1600">
                <a:solidFill>
                  <a:schemeClr val="lt1"/>
                </a:solidFill>
              </a:defRPr>
            </a:lvl5pPr>
            <a:lvl6pPr lvl="5" algn="r" rtl="0">
              <a:lnSpc>
                <a:spcPct val="100000"/>
              </a:lnSpc>
              <a:spcBef>
                <a:spcPts val="0"/>
              </a:spcBef>
              <a:spcAft>
                <a:spcPts val="0"/>
              </a:spcAft>
              <a:buNone/>
              <a:defRPr sz="1600">
                <a:solidFill>
                  <a:schemeClr val="lt1"/>
                </a:solidFill>
              </a:defRPr>
            </a:lvl6pPr>
            <a:lvl7pPr lvl="6" algn="r" rtl="0">
              <a:lnSpc>
                <a:spcPct val="100000"/>
              </a:lnSpc>
              <a:spcBef>
                <a:spcPts val="0"/>
              </a:spcBef>
              <a:spcAft>
                <a:spcPts val="0"/>
              </a:spcAft>
              <a:buNone/>
              <a:defRPr sz="1600">
                <a:solidFill>
                  <a:schemeClr val="lt1"/>
                </a:solidFill>
              </a:defRPr>
            </a:lvl7pPr>
            <a:lvl8pPr lvl="7" algn="r" rtl="0">
              <a:lnSpc>
                <a:spcPct val="100000"/>
              </a:lnSpc>
              <a:spcBef>
                <a:spcPts val="0"/>
              </a:spcBef>
              <a:spcAft>
                <a:spcPts val="0"/>
              </a:spcAft>
              <a:buNone/>
              <a:defRPr sz="1600">
                <a:solidFill>
                  <a:schemeClr val="lt1"/>
                </a:solidFill>
              </a:defRPr>
            </a:lvl8pPr>
            <a:lvl9pPr lvl="8" algn="r" rtl="0">
              <a:lnSpc>
                <a:spcPct val="100000"/>
              </a:lnSpc>
              <a:spcBef>
                <a:spcPts val="0"/>
              </a:spcBef>
              <a:spcAft>
                <a:spcPts val="0"/>
              </a:spcAft>
              <a:buNone/>
              <a:defRPr sz="1600">
                <a:solidFill>
                  <a:schemeClr val="lt1"/>
                </a:solidFill>
              </a:defRPr>
            </a:lvl9pPr>
          </a:lstStyle>
          <a:p>
            <a:endParaRPr/>
          </a:p>
        </p:txBody>
      </p:sp>
      <p:sp>
        <p:nvSpPr>
          <p:cNvPr id="228" name="Google Shape;228;p40"/>
          <p:cNvSpPr txBox="1">
            <a:spLocks noGrp="1"/>
          </p:cNvSpPr>
          <p:nvPr>
            <p:ph type="title"/>
          </p:nvPr>
        </p:nvSpPr>
        <p:spPr>
          <a:xfrm>
            <a:off x="5356150" y="468350"/>
            <a:ext cx="3059700" cy="1671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4800"/>
            </a:lvl1pPr>
            <a:lvl2pPr lvl="1" algn="r" rtl="0">
              <a:spcBef>
                <a:spcPts val="0"/>
              </a:spcBef>
              <a:spcAft>
                <a:spcPts val="0"/>
              </a:spcAft>
              <a:buNone/>
              <a:defRPr sz="4800">
                <a:latin typeface="Roboto Slab"/>
                <a:ea typeface="Roboto Slab"/>
                <a:cs typeface="Roboto Slab"/>
                <a:sym typeface="Roboto Slab"/>
              </a:defRPr>
            </a:lvl2pPr>
            <a:lvl3pPr lvl="2" algn="r" rtl="0">
              <a:spcBef>
                <a:spcPts val="0"/>
              </a:spcBef>
              <a:spcAft>
                <a:spcPts val="0"/>
              </a:spcAft>
              <a:buNone/>
              <a:defRPr sz="4800">
                <a:latin typeface="Roboto Slab"/>
                <a:ea typeface="Roboto Slab"/>
                <a:cs typeface="Roboto Slab"/>
                <a:sym typeface="Roboto Slab"/>
              </a:defRPr>
            </a:lvl3pPr>
            <a:lvl4pPr lvl="3" algn="r" rtl="0">
              <a:spcBef>
                <a:spcPts val="0"/>
              </a:spcBef>
              <a:spcAft>
                <a:spcPts val="0"/>
              </a:spcAft>
              <a:buNone/>
              <a:defRPr sz="4800">
                <a:latin typeface="Roboto Slab"/>
                <a:ea typeface="Roboto Slab"/>
                <a:cs typeface="Roboto Slab"/>
                <a:sym typeface="Roboto Slab"/>
              </a:defRPr>
            </a:lvl4pPr>
            <a:lvl5pPr lvl="4" algn="r" rtl="0">
              <a:spcBef>
                <a:spcPts val="0"/>
              </a:spcBef>
              <a:spcAft>
                <a:spcPts val="0"/>
              </a:spcAft>
              <a:buNone/>
              <a:defRPr sz="4800">
                <a:latin typeface="Roboto Slab"/>
                <a:ea typeface="Roboto Slab"/>
                <a:cs typeface="Roboto Slab"/>
                <a:sym typeface="Roboto Slab"/>
              </a:defRPr>
            </a:lvl5pPr>
            <a:lvl6pPr lvl="5" algn="r" rtl="0">
              <a:spcBef>
                <a:spcPts val="0"/>
              </a:spcBef>
              <a:spcAft>
                <a:spcPts val="0"/>
              </a:spcAft>
              <a:buNone/>
              <a:defRPr sz="4800">
                <a:latin typeface="Roboto Slab"/>
                <a:ea typeface="Roboto Slab"/>
                <a:cs typeface="Roboto Slab"/>
                <a:sym typeface="Roboto Slab"/>
              </a:defRPr>
            </a:lvl6pPr>
            <a:lvl7pPr lvl="6" algn="r" rtl="0">
              <a:spcBef>
                <a:spcPts val="0"/>
              </a:spcBef>
              <a:spcAft>
                <a:spcPts val="0"/>
              </a:spcAft>
              <a:buNone/>
              <a:defRPr sz="4800">
                <a:latin typeface="Roboto Slab"/>
                <a:ea typeface="Roboto Slab"/>
                <a:cs typeface="Roboto Slab"/>
                <a:sym typeface="Roboto Slab"/>
              </a:defRPr>
            </a:lvl7pPr>
            <a:lvl8pPr lvl="7" algn="r" rtl="0">
              <a:spcBef>
                <a:spcPts val="0"/>
              </a:spcBef>
              <a:spcAft>
                <a:spcPts val="0"/>
              </a:spcAft>
              <a:buNone/>
              <a:defRPr sz="4800">
                <a:latin typeface="Roboto Slab"/>
                <a:ea typeface="Roboto Slab"/>
                <a:cs typeface="Roboto Slab"/>
                <a:sym typeface="Roboto Slab"/>
              </a:defRPr>
            </a:lvl8pPr>
            <a:lvl9pPr lvl="8" algn="r" rtl="0">
              <a:spcBef>
                <a:spcPts val="0"/>
              </a:spcBef>
              <a:spcAft>
                <a:spcPts val="0"/>
              </a:spcAft>
              <a:buNone/>
              <a:defRPr sz="4800">
                <a:latin typeface="Roboto Slab"/>
                <a:ea typeface="Roboto Slab"/>
                <a:cs typeface="Roboto Slab"/>
                <a:sym typeface="Roboto Slab"/>
              </a:defRPr>
            </a:lvl9pPr>
          </a:lstStyle>
          <a:p>
            <a:endParaRPr/>
          </a:p>
        </p:txBody>
      </p:sp>
      <p:grpSp>
        <p:nvGrpSpPr>
          <p:cNvPr id="229" name="Google Shape;229;p40"/>
          <p:cNvGrpSpPr/>
          <p:nvPr/>
        </p:nvGrpSpPr>
        <p:grpSpPr>
          <a:xfrm>
            <a:off x="76200" y="76200"/>
            <a:ext cx="8991600" cy="4991100"/>
            <a:chOff x="76200" y="76200"/>
            <a:chExt cx="8991600" cy="4991100"/>
          </a:xfrm>
        </p:grpSpPr>
        <p:sp>
          <p:nvSpPr>
            <p:cNvPr id="230" name="Google Shape;230;p40"/>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0"/>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0"/>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0"/>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1">
  <p:cSld name="CUSTOM_20">
    <p:spTree>
      <p:nvGrpSpPr>
        <p:cNvPr id="1" name="Shape 234"/>
        <p:cNvGrpSpPr/>
        <p:nvPr/>
      </p:nvGrpSpPr>
      <p:grpSpPr>
        <a:xfrm>
          <a:off x="0" y="0"/>
          <a:ext cx="0" cy="0"/>
          <a:chOff x="0" y="0"/>
          <a:chExt cx="0" cy="0"/>
        </a:xfrm>
      </p:grpSpPr>
      <p:sp>
        <p:nvSpPr>
          <p:cNvPr id="235" name="Google Shape;235;p41"/>
          <p:cNvSpPr txBox="1">
            <a:spLocks noGrp="1"/>
          </p:cNvSpPr>
          <p:nvPr>
            <p:ph type="title"/>
          </p:nvPr>
        </p:nvSpPr>
        <p:spPr>
          <a:xfrm>
            <a:off x="720000" y="411874"/>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Spartan"/>
              <a:buNone/>
              <a:defRPr sz="2800">
                <a:solidFill>
                  <a:schemeClr val="lt1"/>
                </a:solidFill>
                <a:latin typeface="Spartan"/>
                <a:ea typeface="Spartan"/>
                <a:cs typeface="Spartan"/>
                <a:sym typeface="Spartan"/>
              </a:defRPr>
            </a:lvl1pPr>
            <a:lvl2pPr lvl="1" algn="ctr" rtl="0">
              <a:spcBef>
                <a:spcPts val="0"/>
              </a:spcBef>
              <a:spcAft>
                <a:spcPts val="0"/>
              </a:spcAft>
              <a:buClr>
                <a:schemeClr val="lt1"/>
              </a:buClr>
              <a:buSzPts val="2800"/>
              <a:buFont typeface="Spartan"/>
              <a:buNone/>
              <a:defRPr sz="2800">
                <a:solidFill>
                  <a:schemeClr val="lt1"/>
                </a:solidFill>
                <a:latin typeface="Spartan"/>
                <a:ea typeface="Spartan"/>
                <a:cs typeface="Spartan"/>
                <a:sym typeface="Spartan"/>
              </a:defRPr>
            </a:lvl2pPr>
            <a:lvl3pPr lvl="2" algn="ctr" rtl="0">
              <a:spcBef>
                <a:spcPts val="0"/>
              </a:spcBef>
              <a:spcAft>
                <a:spcPts val="0"/>
              </a:spcAft>
              <a:buClr>
                <a:schemeClr val="lt1"/>
              </a:buClr>
              <a:buSzPts val="2800"/>
              <a:buFont typeface="Spartan"/>
              <a:buNone/>
              <a:defRPr sz="2800">
                <a:solidFill>
                  <a:schemeClr val="lt1"/>
                </a:solidFill>
                <a:latin typeface="Spartan"/>
                <a:ea typeface="Spartan"/>
                <a:cs typeface="Spartan"/>
                <a:sym typeface="Spartan"/>
              </a:defRPr>
            </a:lvl3pPr>
            <a:lvl4pPr lvl="3" algn="ctr" rtl="0">
              <a:spcBef>
                <a:spcPts val="0"/>
              </a:spcBef>
              <a:spcAft>
                <a:spcPts val="0"/>
              </a:spcAft>
              <a:buClr>
                <a:schemeClr val="lt1"/>
              </a:buClr>
              <a:buSzPts val="2800"/>
              <a:buFont typeface="Spartan"/>
              <a:buNone/>
              <a:defRPr sz="2800">
                <a:solidFill>
                  <a:schemeClr val="lt1"/>
                </a:solidFill>
                <a:latin typeface="Spartan"/>
                <a:ea typeface="Spartan"/>
                <a:cs typeface="Spartan"/>
                <a:sym typeface="Spartan"/>
              </a:defRPr>
            </a:lvl4pPr>
            <a:lvl5pPr lvl="4" algn="ctr" rtl="0">
              <a:spcBef>
                <a:spcPts val="0"/>
              </a:spcBef>
              <a:spcAft>
                <a:spcPts val="0"/>
              </a:spcAft>
              <a:buClr>
                <a:schemeClr val="lt1"/>
              </a:buClr>
              <a:buSzPts val="2800"/>
              <a:buFont typeface="Spartan"/>
              <a:buNone/>
              <a:defRPr sz="2800">
                <a:solidFill>
                  <a:schemeClr val="lt1"/>
                </a:solidFill>
                <a:latin typeface="Spartan"/>
                <a:ea typeface="Spartan"/>
                <a:cs typeface="Spartan"/>
                <a:sym typeface="Spartan"/>
              </a:defRPr>
            </a:lvl5pPr>
            <a:lvl6pPr lvl="5" algn="ctr" rtl="0">
              <a:spcBef>
                <a:spcPts val="0"/>
              </a:spcBef>
              <a:spcAft>
                <a:spcPts val="0"/>
              </a:spcAft>
              <a:buClr>
                <a:schemeClr val="lt1"/>
              </a:buClr>
              <a:buSzPts val="2800"/>
              <a:buFont typeface="Spartan"/>
              <a:buNone/>
              <a:defRPr sz="2800">
                <a:solidFill>
                  <a:schemeClr val="lt1"/>
                </a:solidFill>
                <a:latin typeface="Spartan"/>
                <a:ea typeface="Spartan"/>
                <a:cs typeface="Spartan"/>
                <a:sym typeface="Spartan"/>
              </a:defRPr>
            </a:lvl6pPr>
            <a:lvl7pPr lvl="6" algn="ctr" rtl="0">
              <a:spcBef>
                <a:spcPts val="0"/>
              </a:spcBef>
              <a:spcAft>
                <a:spcPts val="0"/>
              </a:spcAft>
              <a:buClr>
                <a:schemeClr val="lt1"/>
              </a:buClr>
              <a:buSzPts val="2800"/>
              <a:buFont typeface="Spartan"/>
              <a:buNone/>
              <a:defRPr sz="2800">
                <a:solidFill>
                  <a:schemeClr val="lt1"/>
                </a:solidFill>
                <a:latin typeface="Spartan"/>
                <a:ea typeface="Spartan"/>
                <a:cs typeface="Spartan"/>
                <a:sym typeface="Spartan"/>
              </a:defRPr>
            </a:lvl7pPr>
            <a:lvl8pPr lvl="7" algn="ctr" rtl="0">
              <a:spcBef>
                <a:spcPts val="0"/>
              </a:spcBef>
              <a:spcAft>
                <a:spcPts val="0"/>
              </a:spcAft>
              <a:buClr>
                <a:schemeClr val="lt1"/>
              </a:buClr>
              <a:buSzPts val="2800"/>
              <a:buFont typeface="Spartan"/>
              <a:buNone/>
              <a:defRPr sz="2800">
                <a:solidFill>
                  <a:schemeClr val="lt1"/>
                </a:solidFill>
                <a:latin typeface="Spartan"/>
                <a:ea typeface="Spartan"/>
                <a:cs typeface="Spartan"/>
                <a:sym typeface="Spartan"/>
              </a:defRPr>
            </a:lvl8pPr>
            <a:lvl9pPr lvl="8" algn="ctr" rtl="0">
              <a:spcBef>
                <a:spcPts val="0"/>
              </a:spcBef>
              <a:spcAft>
                <a:spcPts val="0"/>
              </a:spcAft>
              <a:buClr>
                <a:schemeClr val="lt1"/>
              </a:buClr>
              <a:buSzPts val="2800"/>
              <a:buFont typeface="Spartan"/>
              <a:buNone/>
              <a:defRPr sz="2800">
                <a:solidFill>
                  <a:schemeClr val="lt1"/>
                </a:solidFill>
                <a:latin typeface="Spartan"/>
                <a:ea typeface="Spartan"/>
                <a:cs typeface="Spartan"/>
                <a:sym typeface="Spartan"/>
              </a:defRPr>
            </a:lvl9pPr>
          </a:lstStyle>
          <a:p>
            <a:endParaRPr/>
          </a:p>
        </p:txBody>
      </p:sp>
      <p:grpSp>
        <p:nvGrpSpPr>
          <p:cNvPr id="236" name="Google Shape;236;p41"/>
          <p:cNvGrpSpPr/>
          <p:nvPr/>
        </p:nvGrpSpPr>
        <p:grpSpPr>
          <a:xfrm>
            <a:off x="26" y="-294805"/>
            <a:ext cx="9143984" cy="6027911"/>
            <a:chOff x="26" y="-294805"/>
            <a:chExt cx="9143984" cy="6027911"/>
          </a:xfrm>
        </p:grpSpPr>
        <p:sp>
          <p:nvSpPr>
            <p:cNvPr id="237" name="Google Shape;237;p41"/>
            <p:cNvSpPr/>
            <p:nvPr/>
          </p:nvSpPr>
          <p:spPr>
            <a:xfrm>
              <a:off x="4709662" y="4009249"/>
              <a:ext cx="1403907" cy="1723858"/>
            </a:xfrm>
            <a:custGeom>
              <a:avLst/>
              <a:gdLst/>
              <a:ahLst/>
              <a:cxnLst/>
              <a:rect l="l" t="t" r="r" b="b"/>
              <a:pathLst>
                <a:path w="31878" h="39143" extrusionOk="0">
                  <a:moveTo>
                    <a:pt x="20961" y="0"/>
                  </a:moveTo>
                  <a:lnTo>
                    <a:pt x="0" y="25756"/>
                  </a:lnTo>
                  <a:lnTo>
                    <a:pt x="0" y="39142"/>
                  </a:lnTo>
                  <a:lnTo>
                    <a:pt x="31878" y="0"/>
                  </a:lnTo>
                  <a:close/>
                </a:path>
              </a:pathLst>
            </a:custGeom>
            <a:gradFill>
              <a:gsLst>
                <a:gs pos="0">
                  <a:srgbClr val="87D2E4">
                    <a:alpha val="18431"/>
                  </a:srgbClr>
                </a:gs>
                <a:gs pos="84000">
                  <a:srgbClr val="87D2E4">
                    <a:alpha val="0"/>
                  </a:srgbClr>
                </a:gs>
                <a:gs pos="100000">
                  <a:srgbClr val="87D2E4">
                    <a:alpha val="0"/>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 name="Google Shape;238;p41"/>
            <p:cNvGrpSpPr/>
            <p:nvPr/>
          </p:nvGrpSpPr>
          <p:grpSpPr>
            <a:xfrm>
              <a:off x="783924" y="4009249"/>
              <a:ext cx="4360695" cy="1723858"/>
              <a:chOff x="791415" y="4009249"/>
              <a:chExt cx="4360695" cy="1723858"/>
            </a:xfrm>
          </p:grpSpPr>
          <p:sp>
            <p:nvSpPr>
              <p:cNvPr id="239" name="Google Shape;239;p41"/>
              <p:cNvSpPr/>
              <p:nvPr/>
            </p:nvSpPr>
            <p:spPr>
              <a:xfrm>
                <a:off x="791415" y="4009249"/>
                <a:ext cx="1403907" cy="1723858"/>
              </a:xfrm>
              <a:custGeom>
                <a:avLst/>
                <a:gdLst/>
                <a:ahLst/>
                <a:cxnLst/>
                <a:rect l="l" t="t" r="r" b="b"/>
                <a:pathLst>
                  <a:path w="31878" h="39143" extrusionOk="0">
                    <a:moveTo>
                      <a:pt x="20961" y="0"/>
                    </a:moveTo>
                    <a:lnTo>
                      <a:pt x="0" y="25756"/>
                    </a:lnTo>
                    <a:lnTo>
                      <a:pt x="0" y="39142"/>
                    </a:lnTo>
                    <a:lnTo>
                      <a:pt x="31878" y="0"/>
                    </a:lnTo>
                    <a:close/>
                  </a:path>
                </a:pathLst>
              </a:custGeom>
              <a:gradFill>
                <a:gsLst>
                  <a:gs pos="0">
                    <a:srgbClr val="87D2E4">
                      <a:alpha val="18431"/>
                    </a:srgbClr>
                  </a:gs>
                  <a:gs pos="84000">
                    <a:srgbClr val="87D2E4">
                      <a:alpha val="0"/>
                    </a:srgbClr>
                  </a:gs>
                  <a:gs pos="100000">
                    <a:srgbClr val="87D2E4">
                      <a:alpha val="0"/>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1"/>
              <p:cNvSpPr/>
              <p:nvPr/>
            </p:nvSpPr>
            <p:spPr>
              <a:xfrm>
                <a:off x="1785333" y="4009249"/>
                <a:ext cx="1403907" cy="1723858"/>
              </a:xfrm>
              <a:custGeom>
                <a:avLst/>
                <a:gdLst/>
                <a:ahLst/>
                <a:cxnLst/>
                <a:rect l="l" t="t" r="r" b="b"/>
                <a:pathLst>
                  <a:path w="31878" h="39143" extrusionOk="0">
                    <a:moveTo>
                      <a:pt x="20961" y="0"/>
                    </a:moveTo>
                    <a:lnTo>
                      <a:pt x="0" y="25756"/>
                    </a:lnTo>
                    <a:lnTo>
                      <a:pt x="0" y="39142"/>
                    </a:lnTo>
                    <a:lnTo>
                      <a:pt x="31878" y="0"/>
                    </a:lnTo>
                    <a:close/>
                  </a:path>
                </a:pathLst>
              </a:custGeom>
              <a:gradFill>
                <a:gsLst>
                  <a:gs pos="0">
                    <a:srgbClr val="87D2E4">
                      <a:alpha val="18431"/>
                    </a:srgbClr>
                  </a:gs>
                  <a:gs pos="84000">
                    <a:srgbClr val="87D2E4">
                      <a:alpha val="0"/>
                    </a:srgbClr>
                  </a:gs>
                  <a:gs pos="100000">
                    <a:srgbClr val="87D2E4">
                      <a:alpha val="0"/>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1"/>
              <p:cNvSpPr/>
              <p:nvPr/>
            </p:nvSpPr>
            <p:spPr>
              <a:xfrm>
                <a:off x="2744296" y="4009249"/>
                <a:ext cx="1403907" cy="1723858"/>
              </a:xfrm>
              <a:custGeom>
                <a:avLst/>
                <a:gdLst/>
                <a:ahLst/>
                <a:cxnLst/>
                <a:rect l="l" t="t" r="r" b="b"/>
                <a:pathLst>
                  <a:path w="31878" h="39143" extrusionOk="0">
                    <a:moveTo>
                      <a:pt x="20961" y="0"/>
                    </a:moveTo>
                    <a:lnTo>
                      <a:pt x="0" y="25756"/>
                    </a:lnTo>
                    <a:lnTo>
                      <a:pt x="0" y="39142"/>
                    </a:lnTo>
                    <a:lnTo>
                      <a:pt x="31878" y="0"/>
                    </a:lnTo>
                    <a:close/>
                  </a:path>
                </a:pathLst>
              </a:custGeom>
              <a:gradFill>
                <a:gsLst>
                  <a:gs pos="0">
                    <a:srgbClr val="87D2E4">
                      <a:alpha val="18431"/>
                    </a:srgbClr>
                  </a:gs>
                  <a:gs pos="84000">
                    <a:srgbClr val="87D2E4">
                      <a:alpha val="0"/>
                    </a:srgbClr>
                  </a:gs>
                  <a:gs pos="100000">
                    <a:srgbClr val="87D2E4">
                      <a:alpha val="0"/>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1"/>
              <p:cNvSpPr/>
              <p:nvPr/>
            </p:nvSpPr>
            <p:spPr>
              <a:xfrm>
                <a:off x="3748202" y="4009249"/>
                <a:ext cx="1403907" cy="1723858"/>
              </a:xfrm>
              <a:custGeom>
                <a:avLst/>
                <a:gdLst/>
                <a:ahLst/>
                <a:cxnLst/>
                <a:rect l="l" t="t" r="r" b="b"/>
                <a:pathLst>
                  <a:path w="31878" h="39143" extrusionOk="0">
                    <a:moveTo>
                      <a:pt x="20961" y="0"/>
                    </a:moveTo>
                    <a:lnTo>
                      <a:pt x="0" y="25756"/>
                    </a:lnTo>
                    <a:lnTo>
                      <a:pt x="0" y="39142"/>
                    </a:lnTo>
                    <a:lnTo>
                      <a:pt x="31878" y="0"/>
                    </a:lnTo>
                    <a:close/>
                  </a:path>
                </a:pathLst>
              </a:custGeom>
              <a:gradFill>
                <a:gsLst>
                  <a:gs pos="0">
                    <a:srgbClr val="87D2E4">
                      <a:alpha val="18431"/>
                    </a:srgbClr>
                  </a:gs>
                  <a:gs pos="84000">
                    <a:srgbClr val="87D2E4">
                      <a:alpha val="0"/>
                    </a:srgbClr>
                  </a:gs>
                  <a:gs pos="100000">
                    <a:srgbClr val="87D2E4">
                      <a:alpha val="0"/>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41"/>
            <p:cNvSpPr/>
            <p:nvPr/>
          </p:nvSpPr>
          <p:spPr>
            <a:xfrm>
              <a:off x="26" y="3754386"/>
              <a:ext cx="1403907" cy="1723858"/>
            </a:xfrm>
            <a:custGeom>
              <a:avLst/>
              <a:gdLst/>
              <a:ahLst/>
              <a:cxnLst/>
              <a:rect l="l" t="t" r="r" b="b"/>
              <a:pathLst>
                <a:path w="31878" h="39143" extrusionOk="0">
                  <a:moveTo>
                    <a:pt x="20961" y="0"/>
                  </a:moveTo>
                  <a:lnTo>
                    <a:pt x="0" y="25756"/>
                  </a:lnTo>
                  <a:lnTo>
                    <a:pt x="0" y="39142"/>
                  </a:lnTo>
                  <a:lnTo>
                    <a:pt x="31878" y="0"/>
                  </a:lnTo>
                  <a:close/>
                </a:path>
              </a:pathLst>
            </a:custGeom>
            <a:gradFill>
              <a:gsLst>
                <a:gs pos="0">
                  <a:srgbClr val="87D2E4">
                    <a:alpha val="18431"/>
                  </a:srgbClr>
                </a:gs>
                <a:gs pos="84000">
                  <a:srgbClr val="87D2E4">
                    <a:alpha val="0"/>
                  </a:srgbClr>
                </a:gs>
                <a:gs pos="100000">
                  <a:srgbClr val="87D2E4">
                    <a:alpha val="0"/>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1"/>
            <p:cNvSpPr/>
            <p:nvPr/>
          </p:nvSpPr>
          <p:spPr>
            <a:xfrm>
              <a:off x="7011514" y="8"/>
              <a:ext cx="1403907" cy="1723858"/>
            </a:xfrm>
            <a:custGeom>
              <a:avLst/>
              <a:gdLst/>
              <a:ahLst/>
              <a:cxnLst/>
              <a:rect l="l" t="t" r="r" b="b"/>
              <a:pathLst>
                <a:path w="31878" h="39143" extrusionOk="0">
                  <a:moveTo>
                    <a:pt x="20961" y="0"/>
                  </a:moveTo>
                  <a:lnTo>
                    <a:pt x="0" y="25756"/>
                  </a:lnTo>
                  <a:lnTo>
                    <a:pt x="0" y="39142"/>
                  </a:lnTo>
                  <a:lnTo>
                    <a:pt x="31878" y="0"/>
                  </a:lnTo>
                  <a:close/>
                </a:path>
              </a:pathLst>
            </a:custGeom>
            <a:gradFill>
              <a:gsLst>
                <a:gs pos="0">
                  <a:srgbClr val="87D2E4">
                    <a:alpha val="18431"/>
                  </a:srgbClr>
                </a:gs>
                <a:gs pos="58000">
                  <a:srgbClr val="87D2E4">
                    <a:alpha val="0"/>
                  </a:srgbClr>
                </a:gs>
                <a:gs pos="100000">
                  <a:srgbClr val="87D2E4">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1"/>
            <p:cNvSpPr/>
            <p:nvPr/>
          </p:nvSpPr>
          <p:spPr>
            <a:xfrm>
              <a:off x="7773661" y="-294805"/>
              <a:ext cx="1370349" cy="1683077"/>
            </a:xfrm>
            <a:custGeom>
              <a:avLst/>
              <a:gdLst/>
              <a:ahLst/>
              <a:cxnLst/>
              <a:rect l="l" t="t" r="r" b="b"/>
              <a:pathLst>
                <a:path w="31116" h="38217" extrusionOk="0">
                  <a:moveTo>
                    <a:pt x="31115" y="1"/>
                  </a:moveTo>
                  <a:lnTo>
                    <a:pt x="1" y="38217"/>
                  </a:lnTo>
                  <a:lnTo>
                    <a:pt x="10899" y="38217"/>
                  </a:lnTo>
                  <a:lnTo>
                    <a:pt x="31115" y="13405"/>
                  </a:lnTo>
                  <a:lnTo>
                    <a:pt x="31115" y="1"/>
                  </a:lnTo>
                  <a:close/>
                </a:path>
              </a:pathLst>
            </a:custGeom>
            <a:gradFill>
              <a:gsLst>
                <a:gs pos="0">
                  <a:srgbClr val="87D2E4">
                    <a:alpha val="18431"/>
                  </a:srgbClr>
                </a:gs>
                <a:gs pos="82000">
                  <a:srgbClr val="87D2E4">
                    <a:alpha val="0"/>
                  </a:srgbClr>
                </a:gs>
                <a:gs pos="100000">
                  <a:srgbClr val="87D2E4">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1"/>
            <p:cNvSpPr/>
            <p:nvPr/>
          </p:nvSpPr>
          <p:spPr>
            <a:xfrm>
              <a:off x="6008337" y="8"/>
              <a:ext cx="1403907" cy="1723858"/>
            </a:xfrm>
            <a:custGeom>
              <a:avLst/>
              <a:gdLst/>
              <a:ahLst/>
              <a:cxnLst/>
              <a:rect l="l" t="t" r="r" b="b"/>
              <a:pathLst>
                <a:path w="31878" h="39143" extrusionOk="0">
                  <a:moveTo>
                    <a:pt x="20961" y="0"/>
                  </a:moveTo>
                  <a:lnTo>
                    <a:pt x="0" y="25756"/>
                  </a:lnTo>
                  <a:lnTo>
                    <a:pt x="0" y="39142"/>
                  </a:lnTo>
                  <a:lnTo>
                    <a:pt x="31878" y="0"/>
                  </a:lnTo>
                  <a:close/>
                </a:path>
              </a:pathLst>
            </a:custGeom>
            <a:gradFill>
              <a:gsLst>
                <a:gs pos="0">
                  <a:srgbClr val="87D2E4">
                    <a:alpha val="18431"/>
                  </a:srgbClr>
                </a:gs>
                <a:gs pos="68000">
                  <a:srgbClr val="87D2E4">
                    <a:alpha val="0"/>
                  </a:srgbClr>
                </a:gs>
                <a:gs pos="100000">
                  <a:srgbClr val="87D2E4">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1"/>
            <p:cNvSpPr/>
            <p:nvPr/>
          </p:nvSpPr>
          <p:spPr>
            <a:xfrm>
              <a:off x="7773661" y="3460451"/>
              <a:ext cx="1370349" cy="1683077"/>
            </a:xfrm>
            <a:custGeom>
              <a:avLst/>
              <a:gdLst/>
              <a:ahLst/>
              <a:cxnLst/>
              <a:rect l="l" t="t" r="r" b="b"/>
              <a:pathLst>
                <a:path w="31116" h="38217" extrusionOk="0">
                  <a:moveTo>
                    <a:pt x="31115" y="1"/>
                  </a:moveTo>
                  <a:lnTo>
                    <a:pt x="1" y="38217"/>
                  </a:lnTo>
                  <a:lnTo>
                    <a:pt x="10899" y="38217"/>
                  </a:lnTo>
                  <a:lnTo>
                    <a:pt x="31115" y="13405"/>
                  </a:lnTo>
                  <a:lnTo>
                    <a:pt x="31115" y="1"/>
                  </a:lnTo>
                  <a:close/>
                </a:path>
              </a:pathLst>
            </a:custGeom>
            <a:gradFill>
              <a:gsLst>
                <a:gs pos="0">
                  <a:srgbClr val="87D2E4">
                    <a:alpha val="18431"/>
                  </a:srgbClr>
                </a:gs>
                <a:gs pos="50000">
                  <a:srgbClr val="87D2E4">
                    <a:alpha val="0"/>
                  </a:srgbClr>
                </a:gs>
                <a:gs pos="100000">
                  <a:srgbClr val="87D2E4">
                    <a:alpha val="18431"/>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1"/>
            <p:cNvSpPr/>
            <p:nvPr/>
          </p:nvSpPr>
          <p:spPr>
            <a:xfrm>
              <a:off x="6754575" y="2209363"/>
              <a:ext cx="2389434" cy="2934165"/>
            </a:xfrm>
            <a:custGeom>
              <a:avLst/>
              <a:gdLst/>
              <a:ahLst/>
              <a:cxnLst/>
              <a:rect l="l" t="t" r="r" b="b"/>
              <a:pathLst>
                <a:path w="54256" h="66625" extrusionOk="0">
                  <a:moveTo>
                    <a:pt x="54255" y="1"/>
                  </a:moveTo>
                  <a:lnTo>
                    <a:pt x="0" y="66625"/>
                  </a:lnTo>
                  <a:lnTo>
                    <a:pt x="10917" y="66625"/>
                  </a:lnTo>
                  <a:lnTo>
                    <a:pt x="54255" y="13387"/>
                  </a:lnTo>
                  <a:lnTo>
                    <a:pt x="54255" y="1"/>
                  </a:lnTo>
                  <a:close/>
                </a:path>
              </a:pathLst>
            </a:custGeom>
            <a:gradFill>
              <a:gsLst>
                <a:gs pos="0">
                  <a:srgbClr val="87D2E4">
                    <a:alpha val="18431"/>
                  </a:srgbClr>
                </a:gs>
                <a:gs pos="29000">
                  <a:srgbClr val="87D2E4">
                    <a:alpha val="0"/>
                  </a:srgbClr>
                </a:gs>
                <a:gs pos="75000">
                  <a:srgbClr val="87D2E4">
                    <a:alpha val="0"/>
                  </a:srgbClr>
                </a:gs>
                <a:gs pos="100000">
                  <a:srgbClr val="87D2E4">
                    <a:alpha val="18431"/>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1"/>
            <p:cNvSpPr/>
            <p:nvPr/>
          </p:nvSpPr>
          <p:spPr>
            <a:xfrm>
              <a:off x="26" y="2502977"/>
              <a:ext cx="1403907" cy="1723858"/>
            </a:xfrm>
            <a:custGeom>
              <a:avLst/>
              <a:gdLst/>
              <a:ahLst/>
              <a:cxnLst/>
              <a:rect l="l" t="t" r="r" b="b"/>
              <a:pathLst>
                <a:path w="31878" h="39143" extrusionOk="0">
                  <a:moveTo>
                    <a:pt x="20961" y="0"/>
                  </a:moveTo>
                  <a:lnTo>
                    <a:pt x="0" y="25756"/>
                  </a:lnTo>
                  <a:lnTo>
                    <a:pt x="0" y="39142"/>
                  </a:lnTo>
                  <a:lnTo>
                    <a:pt x="31878" y="0"/>
                  </a:lnTo>
                  <a:close/>
                </a:path>
              </a:pathLst>
            </a:custGeom>
            <a:gradFill>
              <a:gsLst>
                <a:gs pos="0">
                  <a:srgbClr val="87D2E4">
                    <a:alpha val="18431"/>
                  </a:srgbClr>
                </a:gs>
                <a:gs pos="84000">
                  <a:srgbClr val="87D2E4">
                    <a:alpha val="0"/>
                  </a:srgbClr>
                </a:gs>
                <a:gs pos="100000">
                  <a:srgbClr val="87D2E4">
                    <a:alpha val="0"/>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1"/>
            <p:cNvSpPr/>
            <p:nvPr/>
          </p:nvSpPr>
          <p:spPr>
            <a:xfrm>
              <a:off x="7773661" y="957482"/>
              <a:ext cx="1370349" cy="1683077"/>
            </a:xfrm>
            <a:custGeom>
              <a:avLst/>
              <a:gdLst/>
              <a:ahLst/>
              <a:cxnLst/>
              <a:rect l="l" t="t" r="r" b="b"/>
              <a:pathLst>
                <a:path w="31116" h="38217" extrusionOk="0">
                  <a:moveTo>
                    <a:pt x="31115" y="1"/>
                  </a:moveTo>
                  <a:lnTo>
                    <a:pt x="1" y="38217"/>
                  </a:lnTo>
                  <a:lnTo>
                    <a:pt x="10899" y="38217"/>
                  </a:lnTo>
                  <a:lnTo>
                    <a:pt x="31115" y="13405"/>
                  </a:lnTo>
                  <a:lnTo>
                    <a:pt x="31115" y="1"/>
                  </a:lnTo>
                  <a:close/>
                </a:path>
              </a:pathLst>
            </a:custGeom>
            <a:gradFill>
              <a:gsLst>
                <a:gs pos="0">
                  <a:srgbClr val="87D2E4">
                    <a:alpha val="18431"/>
                  </a:srgbClr>
                </a:gs>
                <a:gs pos="82000">
                  <a:srgbClr val="87D2E4">
                    <a:alpha val="0"/>
                  </a:srgbClr>
                </a:gs>
                <a:gs pos="100000">
                  <a:srgbClr val="87D2E4">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1"/>
            <p:cNvSpPr/>
            <p:nvPr/>
          </p:nvSpPr>
          <p:spPr>
            <a:xfrm>
              <a:off x="5735490" y="4009249"/>
              <a:ext cx="1403907" cy="1723858"/>
            </a:xfrm>
            <a:custGeom>
              <a:avLst/>
              <a:gdLst/>
              <a:ahLst/>
              <a:cxnLst/>
              <a:rect l="l" t="t" r="r" b="b"/>
              <a:pathLst>
                <a:path w="31878" h="39143" extrusionOk="0">
                  <a:moveTo>
                    <a:pt x="20961" y="0"/>
                  </a:moveTo>
                  <a:lnTo>
                    <a:pt x="0" y="25756"/>
                  </a:lnTo>
                  <a:lnTo>
                    <a:pt x="0" y="39142"/>
                  </a:lnTo>
                  <a:lnTo>
                    <a:pt x="31878" y="0"/>
                  </a:lnTo>
                  <a:close/>
                </a:path>
              </a:pathLst>
            </a:custGeom>
            <a:gradFill>
              <a:gsLst>
                <a:gs pos="0">
                  <a:srgbClr val="87D2E4">
                    <a:alpha val="18431"/>
                  </a:srgbClr>
                </a:gs>
                <a:gs pos="84000">
                  <a:srgbClr val="87D2E4">
                    <a:alpha val="0"/>
                  </a:srgbClr>
                </a:gs>
                <a:gs pos="100000">
                  <a:srgbClr val="87D2E4">
                    <a:alpha val="0"/>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41"/>
          <p:cNvGrpSpPr/>
          <p:nvPr/>
        </p:nvGrpSpPr>
        <p:grpSpPr>
          <a:xfrm>
            <a:off x="-773505" y="-920667"/>
            <a:ext cx="10691010" cy="6984835"/>
            <a:chOff x="-773505" y="-920667"/>
            <a:chExt cx="10691010" cy="6984835"/>
          </a:xfrm>
        </p:grpSpPr>
        <p:grpSp>
          <p:nvGrpSpPr>
            <p:cNvPr id="253" name="Google Shape;253;p41"/>
            <p:cNvGrpSpPr/>
            <p:nvPr/>
          </p:nvGrpSpPr>
          <p:grpSpPr>
            <a:xfrm rot="-2700000" flipH="1">
              <a:off x="199638" y="3197015"/>
              <a:ext cx="732250" cy="3055771"/>
              <a:chOff x="3615675" y="367825"/>
              <a:chExt cx="808650" cy="3374600"/>
            </a:xfrm>
          </p:grpSpPr>
          <p:sp>
            <p:nvSpPr>
              <p:cNvPr id="254" name="Google Shape;254;p41"/>
              <p:cNvSpPr/>
              <p:nvPr/>
            </p:nvSpPr>
            <p:spPr>
              <a:xfrm>
                <a:off x="3663733" y="2002850"/>
                <a:ext cx="714802" cy="29150"/>
              </a:xfrm>
              <a:custGeom>
                <a:avLst/>
                <a:gdLst/>
                <a:ahLst/>
                <a:cxnLst/>
                <a:rect l="l" t="t" r="r" b="b"/>
                <a:pathLst>
                  <a:path w="29577" h="1166" extrusionOk="0">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1"/>
              <p:cNvSpPr/>
              <p:nvPr/>
            </p:nvSpPr>
            <p:spPr>
              <a:xfrm>
                <a:off x="3649500" y="367825"/>
                <a:ext cx="774825" cy="3374600"/>
              </a:xfrm>
              <a:custGeom>
                <a:avLst/>
                <a:gdLst/>
                <a:ahLst/>
                <a:cxnLst/>
                <a:rect l="l" t="t" r="r" b="b"/>
                <a:pathLst>
                  <a:path w="30993" h="134984" extrusionOk="0">
                    <a:moveTo>
                      <a:pt x="29058" y="0"/>
                    </a:moveTo>
                    <a:cubicBezTo>
                      <a:pt x="28728" y="0"/>
                      <a:pt x="28392" y="245"/>
                      <a:pt x="28444" y="664"/>
                    </a:cubicBezTo>
                    <a:cubicBezTo>
                      <a:pt x="28476" y="790"/>
                      <a:pt x="29640" y="10229"/>
                      <a:pt x="14600" y="17592"/>
                    </a:cubicBezTo>
                    <a:cubicBezTo>
                      <a:pt x="1196" y="24136"/>
                      <a:pt x="1" y="31845"/>
                      <a:pt x="32" y="34048"/>
                    </a:cubicBezTo>
                    <a:cubicBezTo>
                      <a:pt x="95" y="36250"/>
                      <a:pt x="1196" y="43927"/>
                      <a:pt x="14600" y="50503"/>
                    </a:cubicBezTo>
                    <a:cubicBezTo>
                      <a:pt x="29640" y="57866"/>
                      <a:pt x="28444" y="67305"/>
                      <a:pt x="28444" y="67399"/>
                    </a:cubicBezTo>
                    <a:cubicBezTo>
                      <a:pt x="28444" y="67399"/>
                      <a:pt x="28444" y="67431"/>
                      <a:pt x="28444" y="67462"/>
                    </a:cubicBezTo>
                    <a:lnTo>
                      <a:pt x="28444" y="67525"/>
                    </a:lnTo>
                    <a:cubicBezTo>
                      <a:pt x="28444" y="67557"/>
                      <a:pt x="28444" y="67588"/>
                      <a:pt x="28444" y="67620"/>
                    </a:cubicBezTo>
                    <a:cubicBezTo>
                      <a:pt x="28476" y="67714"/>
                      <a:pt x="29640" y="77153"/>
                      <a:pt x="14600" y="84516"/>
                    </a:cubicBezTo>
                    <a:cubicBezTo>
                      <a:pt x="1196" y="91060"/>
                      <a:pt x="1" y="98769"/>
                      <a:pt x="32" y="100971"/>
                    </a:cubicBezTo>
                    <a:cubicBezTo>
                      <a:pt x="95" y="103174"/>
                      <a:pt x="1196" y="110851"/>
                      <a:pt x="14600" y="117427"/>
                    </a:cubicBezTo>
                    <a:cubicBezTo>
                      <a:pt x="29640" y="124758"/>
                      <a:pt x="28444" y="134197"/>
                      <a:pt x="28444" y="134292"/>
                    </a:cubicBezTo>
                    <a:cubicBezTo>
                      <a:pt x="28413" y="134638"/>
                      <a:pt x="28633" y="134921"/>
                      <a:pt x="28948" y="134984"/>
                    </a:cubicBezTo>
                    <a:lnTo>
                      <a:pt x="29042" y="134984"/>
                    </a:lnTo>
                    <a:cubicBezTo>
                      <a:pt x="29357" y="134984"/>
                      <a:pt x="29608" y="134764"/>
                      <a:pt x="29640" y="134449"/>
                    </a:cubicBezTo>
                    <a:cubicBezTo>
                      <a:pt x="29703" y="134040"/>
                      <a:pt x="30993" y="124097"/>
                      <a:pt x="15135" y="116326"/>
                    </a:cubicBezTo>
                    <a:cubicBezTo>
                      <a:pt x="2329" y="110065"/>
                      <a:pt x="1228" y="102985"/>
                      <a:pt x="1259" y="100940"/>
                    </a:cubicBezTo>
                    <a:cubicBezTo>
                      <a:pt x="1259" y="98926"/>
                      <a:pt x="2329" y="91815"/>
                      <a:pt x="15135" y="85554"/>
                    </a:cubicBezTo>
                    <a:cubicBezTo>
                      <a:pt x="30552" y="78003"/>
                      <a:pt x="29766" y="68406"/>
                      <a:pt x="29640" y="67494"/>
                    </a:cubicBezTo>
                    <a:cubicBezTo>
                      <a:pt x="29766" y="66550"/>
                      <a:pt x="30552" y="56953"/>
                      <a:pt x="15135" y="49433"/>
                    </a:cubicBezTo>
                    <a:cubicBezTo>
                      <a:pt x="2329" y="43141"/>
                      <a:pt x="1228" y="36061"/>
                      <a:pt x="1259" y="34048"/>
                    </a:cubicBezTo>
                    <a:cubicBezTo>
                      <a:pt x="1259" y="32002"/>
                      <a:pt x="2329" y="24892"/>
                      <a:pt x="15135" y="18630"/>
                    </a:cubicBezTo>
                    <a:cubicBezTo>
                      <a:pt x="30993" y="10859"/>
                      <a:pt x="29703" y="916"/>
                      <a:pt x="29640" y="507"/>
                    </a:cubicBezTo>
                    <a:cubicBezTo>
                      <a:pt x="29584" y="157"/>
                      <a:pt x="29323" y="0"/>
                      <a:pt x="290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1"/>
              <p:cNvSpPr/>
              <p:nvPr/>
            </p:nvSpPr>
            <p:spPr>
              <a:xfrm>
                <a:off x="3764350" y="3113125"/>
                <a:ext cx="515250" cy="29925"/>
              </a:xfrm>
              <a:custGeom>
                <a:avLst/>
                <a:gdLst/>
                <a:ahLst/>
                <a:cxnLst/>
                <a:rect l="l" t="t" r="r" b="b"/>
                <a:pathLst>
                  <a:path w="20610" h="1197" extrusionOk="0">
                    <a:moveTo>
                      <a:pt x="787" y="1"/>
                    </a:moveTo>
                    <a:cubicBezTo>
                      <a:pt x="1" y="1"/>
                      <a:pt x="1" y="1196"/>
                      <a:pt x="787" y="1196"/>
                    </a:cubicBezTo>
                    <a:lnTo>
                      <a:pt x="19854" y="1196"/>
                    </a:lnTo>
                    <a:cubicBezTo>
                      <a:pt x="20609" y="1196"/>
                      <a:pt x="20609" y="1"/>
                      <a:pt x="198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1"/>
              <p:cNvSpPr/>
              <p:nvPr/>
            </p:nvSpPr>
            <p:spPr>
              <a:xfrm>
                <a:off x="3764350" y="3463175"/>
                <a:ext cx="515250" cy="29900"/>
              </a:xfrm>
              <a:custGeom>
                <a:avLst/>
                <a:gdLst/>
                <a:ahLst/>
                <a:cxnLst/>
                <a:rect l="l" t="t" r="r" b="b"/>
                <a:pathLst>
                  <a:path w="20610" h="1196" extrusionOk="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1"/>
              <p:cNvSpPr/>
              <p:nvPr/>
            </p:nvSpPr>
            <p:spPr>
              <a:xfrm>
                <a:off x="3668400" y="2975475"/>
                <a:ext cx="705600" cy="29125"/>
              </a:xfrm>
              <a:custGeom>
                <a:avLst/>
                <a:gdLst/>
                <a:ahLst/>
                <a:cxnLst/>
                <a:rect l="l" t="t" r="r" b="b"/>
                <a:pathLst>
                  <a:path w="28224" h="1165" extrusionOk="0">
                    <a:moveTo>
                      <a:pt x="787" y="1"/>
                    </a:moveTo>
                    <a:cubicBezTo>
                      <a:pt x="0" y="1"/>
                      <a:pt x="0" y="1165"/>
                      <a:pt x="787" y="1165"/>
                    </a:cubicBezTo>
                    <a:lnTo>
                      <a:pt x="27437" y="1165"/>
                    </a:lnTo>
                    <a:cubicBezTo>
                      <a:pt x="28223" y="1165"/>
                      <a:pt x="28223" y="1"/>
                      <a:pt x="274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1"/>
              <p:cNvSpPr/>
              <p:nvPr/>
            </p:nvSpPr>
            <p:spPr>
              <a:xfrm>
                <a:off x="3651075" y="2837025"/>
                <a:ext cx="739425" cy="29925"/>
              </a:xfrm>
              <a:custGeom>
                <a:avLst/>
                <a:gdLst/>
                <a:ahLst/>
                <a:cxnLst/>
                <a:rect l="l" t="t" r="r" b="b"/>
                <a:pathLst>
                  <a:path w="29577" h="1197" extrusionOk="0">
                    <a:moveTo>
                      <a:pt x="787" y="1"/>
                    </a:moveTo>
                    <a:cubicBezTo>
                      <a:pt x="1" y="1"/>
                      <a:pt x="1" y="1197"/>
                      <a:pt x="787" y="1197"/>
                    </a:cubicBezTo>
                    <a:lnTo>
                      <a:pt x="28790" y="1197"/>
                    </a:lnTo>
                    <a:cubicBezTo>
                      <a:pt x="29577" y="1197"/>
                      <a:pt x="29577" y="1"/>
                      <a:pt x="287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1"/>
              <p:cNvSpPr/>
              <p:nvPr/>
            </p:nvSpPr>
            <p:spPr>
              <a:xfrm>
                <a:off x="3714000" y="2699375"/>
                <a:ext cx="614375" cy="29125"/>
              </a:xfrm>
              <a:custGeom>
                <a:avLst/>
                <a:gdLst/>
                <a:ahLst/>
                <a:cxnLst/>
                <a:rect l="l" t="t" r="r" b="b"/>
                <a:pathLst>
                  <a:path w="24575" h="1165" extrusionOk="0">
                    <a:moveTo>
                      <a:pt x="788" y="1"/>
                    </a:moveTo>
                    <a:cubicBezTo>
                      <a:pt x="1" y="1"/>
                      <a:pt x="1" y="1165"/>
                      <a:pt x="788" y="1165"/>
                    </a:cubicBezTo>
                    <a:lnTo>
                      <a:pt x="23788" y="1165"/>
                    </a:lnTo>
                    <a:cubicBezTo>
                      <a:pt x="24574" y="1165"/>
                      <a:pt x="24574" y="1"/>
                      <a:pt x="237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1"/>
              <p:cNvSpPr/>
              <p:nvPr/>
            </p:nvSpPr>
            <p:spPr>
              <a:xfrm>
                <a:off x="3764350" y="1431375"/>
                <a:ext cx="515250" cy="29125"/>
              </a:xfrm>
              <a:custGeom>
                <a:avLst/>
                <a:gdLst/>
                <a:ahLst/>
                <a:cxnLst/>
                <a:rect l="l" t="t" r="r" b="b"/>
                <a:pathLst>
                  <a:path w="20610" h="1165" extrusionOk="0">
                    <a:moveTo>
                      <a:pt x="787" y="1"/>
                    </a:moveTo>
                    <a:cubicBezTo>
                      <a:pt x="1" y="1"/>
                      <a:pt x="1" y="1165"/>
                      <a:pt x="787" y="1165"/>
                    </a:cubicBezTo>
                    <a:lnTo>
                      <a:pt x="19854" y="1165"/>
                    </a:lnTo>
                    <a:cubicBezTo>
                      <a:pt x="20609" y="1165"/>
                      <a:pt x="20609" y="1"/>
                      <a:pt x="198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1"/>
              <p:cNvSpPr/>
              <p:nvPr/>
            </p:nvSpPr>
            <p:spPr>
              <a:xfrm>
                <a:off x="3764350" y="633775"/>
                <a:ext cx="515250" cy="29925"/>
              </a:xfrm>
              <a:custGeom>
                <a:avLst/>
                <a:gdLst/>
                <a:ahLst/>
                <a:cxnLst/>
                <a:rect l="l" t="t" r="r" b="b"/>
                <a:pathLst>
                  <a:path w="20610" h="1197" extrusionOk="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1"/>
              <p:cNvSpPr/>
              <p:nvPr/>
            </p:nvSpPr>
            <p:spPr>
              <a:xfrm>
                <a:off x="3668400" y="1292950"/>
                <a:ext cx="705600" cy="29900"/>
              </a:xfrm>
              <a:custGeom>
                <a:avLst/>
                <a:gdLst/>
                <a:ahLst/>
                <a:cxnLst/>
                <a:rect l="l" t="t" r="r" b="b"/>
                <a:pathLst>
                  <a:path w="28224" h="1196" extrusionOk="0">
                    <a:moveTo>
                      <a:pt x="787" y="0"/>
                    </a:moveTo>
                    <a:cubicBezTo>
                      <a:pt x="0" y="0"/>
                      <a:pt x="0" y="1196"/>
                      <a:pt x="787" y="1196"/>
                    </a:cubicBezTo>
                    <a:lnTo>
                      <a:pt x="27437" y="1196"/>
                    </a:lnTo>
                    <a:cubicBezTo>
                      <a:pt x="28223" y="1196"/>
                      <a:pt x="28223" y="0"/>
                      <a:pt x="274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1"/>
              <p:cNvSpPr/>
              <p:nvPr/>
            </p:nvSpPr>
            <p:spPr>
              <a:xfrm>
                <a:off x="3668400" y="497700"/>
                <a:ext cx="705600" cy="29125"/>
              </a:xfrm>
              <a:custGeom>
                <a:avLst/>
                <a:gdLst/>
                <a:ahLst/>
                <a:cxnLst/>
                <a:rect l="l" t="t" r="r" b="b"/>
                <a:pathLst>
                  <a:path w="28224" h="1165" extrusionOk="0">
                    <a:moveTo>
                      <a:pt x="787" y="0"/>
                    </a:moveTo>
                    <a:cubicBezTo>
                      <a:pt x="0" y="0"/>
                      <a:pt x="0" y="1164"/>
                      <a:pt x="787" y="1164"/>
                    </a:cubicBezTo>
                    <a:lnTo>
                      <a:pt x="27437" y="1164"/>
                    </a:lnTo>
                    <a:cubicBezTo>
                      <a:pt x="28223" y="1164"/>
                      <a:pt x="28223" y="0"/>
                      <a:pt x="274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1"/>
              <p:cNvSpPr/>
              <p:nvPr/>
            </p:nvSpPr>
            <p:spPr>
              <a:xfrm>
                <a:off x="3651075" y="1155275"/>
                <a:ext cx="739425" cy="29150"/>
              </a:xfrm>
              <a:custGeom>
                <a:avLst/>
                <a:gdLst/>
                <a:ahLst/>
                <a:cxnLst/>
                <a:rect l="l" t="t" r="r" b="b"/>
                <a:pathLst>
                  <a:path w="29577" h="1166" extrusionOk="0">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1"/>
              <p:cNvSpPr/>
              <p:nvPr/>
            </p:nvSpPr>
            <p:spPr>
              <a:xfrm>
                <a:off x="3714000" y="1016850"/>
                <a:ext cx="597075" cy="29900"/>
              </a:xfrm>
              <a:custGeom>
                <a:avLst/>
                <a:gdLst/>
                <a:ahLst/>
                <a:cxnLst/>
                <a:rect l="l" t="t" r="r" b="b"/>
                <a:pathLst>
                  <a:path w="23883" h="1196" extrusionOk="0">
                    <a:moveTo>
                      <a:pt x="788" y="0"/>
                    </a:moveTo>
                    <a:cubicBezTo>
                      <a:pt x="1" y="0"/>
                      <a:pt x="1" y="1196"/>
                      <a:pt x="788" y="1196"/>
                    </a:cubicBezTo>
                    <a:lnTo>
                      <a:pt x="23882" y="1196"/>
                    </a:lnTo>
                    <a:cubicBezTo>
                      <a:pt x="23536" y="787"/>
                      <a:pt x="23253" y="409"/>
                      <a:pt x="229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1"/>
              <p:cNvSpPr/>
              <p:nvPr/>
            </p:nvSpPr>
            <p:spPr>
              <a:xfrm>
                <a:off x="3764350" y="2302925"/>
                <a:ext cx="515250" cy="29925"/>
              </a:xfrm>
              <a:custGeom>
                <a:avLst/>
                <a:gdLst/>
                <a:ahLst/>
                <a:cxnLst/>
                <a:rect l="l" t="t" r="r" b="b"/>
                <a:pathLst>
                  <a:path w="20610" h="1197" extrusionOk="0">
                    <a:moveTo>
                      <a:pt x="787" y="1"/>
                    </a:moveTo>
                    <a:cubicBezTo>
                      <a:pt x="1" y="1"/>
                      <a:pt x="1" y="1197"/>
                      <a:pt x="787" y="1197"/>
                    </a:cubicBezTo>
                    <a:lnTo>
                      <a:pt x="19854" y="1197"/>
                    </a:lnTo>
                    <a:cubicBezTo>
                      <a:pt x="20609" y="1197"/>
                      <a:pt x="20609" y="1"/>
                      <a:pt x="198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1"/>
              <p:cNvSpPr/>
              <p:nvPr/>
            </p:nvSpPr>
            <p:spPr>
              <a:xfrm>
                <a:off x="3668400" y="2165275"/>
                <a:ext cx="705600" cy="29925"/>
              </a:xfrm>
              <a:custGeom>
                <a:avLst/>
                <a:gdLst/>
                <a:ahLst/>
                <a:cxnLst/>
                <a:rect l="l" t="t" r="r" b="b"/>
                <a:pathLst>
                  <a:path w="28224" h="1197" extrusionOk="0">
                    <a:moveTo>
                      <a:pt x="787" y="1"/>
                    </a:moveTo>
                    <a:cubicBezTo>
                      <a:pt x="0" y="1"/>
                      <a:pt x="0" y="1196"/>
                      <a:pt x="787" y="1196"/>
                    </a:cubicBezTo>
                    <a:lnTo>
                      <a:pt x="27437" y="1196"/>
                    </a:lnTo>
                    <a:cubicBezTo>
                      <a:pt x="28223" y="1196"/>
                      <a:pt x="28223" y="1"/>
                      <a:pt x="274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1"/>
              <p:cNvSpPr/>
              <p:nvPr/>
            </p:nvSpPr>
            <p:spPr>
              <a:xfrm>
                <a:off x="3714000" y="1840425"/>
                <a:ext cx="614375" cy="29125"/>
              </a:xfrm>
              <a:custGeom>
                <a:avLst/>
                <a:gdLst/>
                <a:ahLst/>
                <a:cxnLst/>
                <a:rect l="l" t="t" r="r" b="b"/>
                <a:pathLst>
                  <a:path w="24575" h="1165" extrusionOk="0">
                    <a:moveTo>
                      <a:pt x="788" y="0"/>
                    </a:moveTo>
                    <a:cubicBezTo>
                      <a:pt x="1" y="0"/>
                      <a:pt x="1" y="1164"/>
                      <a:pt x="788" y="1164"/>
                    </a:cubicBezTo>
                    <a:lnTo>
                      <a:pt x="23788" y="1164"/>
                    </a:lnTo>
                    <a:cubicBezTo>
                      <a:pt x="24574" y="1164"/>
                      <a:pt x="24574" y="0"/>
                      <a:pt x="237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1"/>
              <p:cNvSpPr/>
              <p:nvPr/>
            </p:nvSpPr>
            <p:spPr>
              <a:xfrm>
                <a:off x="3618050" y="367900"/>
                <a:ext cx="774025" cy="3374525"/>
              </a:xfrm>
              <a:custGeom>
                <a:avLst/>
                <a:gdLst/>
                <a:ahLst/>
                <a:cxnLst/>
                <a:rect l="l" t="t" r="r" b="b"/>
                <a:pathLst>
                  <a:path w="30961" h="134981" extrusionOk="0">
                    <a:moveTo>
                      <a:pt x="1926" y="0"/>
                    </a:moveTo>
                    <a:cubicBezTo>
                      <a:pt x="1666" y="0"/>
                      <a:pt x="1409" y="157"/>
                      <a:pt x="1353" y="504"/>
                    </a:cubicBezTo>
                    <a:cubicBezTo>
                      <a:pt x="1322" y="944"/>
                      <a:pt x="0" y="10887"/>
                      <a:pt x="15858" y="18627"/>
                    </a:cubicBezTo>
                    <a:cubicBezTo>
                      <a:pt x="28664" y="24920"/>
                      <a:pt x="29765" y="31999"/>
                      <a:pt x="29734" y="34013"/>
                    </a:cubicBezTo>
                    <a:cubicBezTo>
                      <a:pt x="29702" y="36058"/>
                      <a:pt x="28664" y="43169"/>
                      <a:pt x="15858" y="49430"/>
                    </a:cubicBezTo>
                    <a:cubicBezTo>
                      <a:pt x="441" y="56982"/>
                      <a:pt x="1227" y="66578"/>
                      <a:pt x="1353" y="67491"/>
                    </a:cubicBezTo>
                    <a:cubicBezTo>
                      <a:pt x="1227" y="68403"/>
                      <a:pt x="441" y="78000"/>
                      <a:pt x="15858" y="85551"/>
                    </a:cubicBezTo>
                    <a:cubicBezTo>
                      <a:pt x="28664" y="91812"/>
                      <a:pt x="29765" y="98923"/>
                      <a:pt x="29734" y="100937"/>
                    </a:cubicBezTo>
                    <a:cubicBezTo>
                      <a:pt x="29702" y="102982"/>
                      <a:pt x="28664" y="110062"/>
                      <a:pt x="15858" y="116354"/>
                    </a:cubicBezTo>
                    <a:cubicBezTo>
                      <a:pt x="0" y="124094"/>
                      <a:pt x="1322" y="134037"/>
                      <a:pt x="1353" y="134478"/>
                    </a:cubicBezTo>
                    <a:cubicBezTo>
                      <a:pt x="1385" y="134761"/>
                      <a:pt x="1636" y="134981"/>
                      <a:pt x="1951" y="134981"/>
                    </a:cubicBezTo>
                    <a:lnTo>
                      <a:pt x="2045" y="134981"/>
                    </a:lnTo>
                    <a:cubicBezTo>
                      <a:pt x="2360" y="134950"/>
                      <a:pt x="2580" y="134635"/>
                      <a:pt x="2517" y="134320"/>
                    </a:cubicBezTo>
                    <a:cubicBezTo>
                      <a:pt x="2517" y="134226"/>
                      <a:pt x="1353" y="124787"/>
                      <a:pt x="16393" y="117424"/>
                    </a:cubicBezTo>
                    <a:cubicBezTo>
                      <a:pt x="29797" y="110880"/>
                      <a:pt x="30961" y="103171"/>
                      <a:pt x="30929" y="100968"/>
                    </a:cubicBezTo>
                    <a:cubicBezTo>
                      <a:pt x="30898" y="98766"/>
                      <a:pt x="29797" y="91089"/>
                      <a:pt x="16393" y="84544"/>
                    </a:cubicBezTo>
                    <a:cubicBezTo>
                      <a:pt x="1353" y="77182"/>
                      <a:pt x="2517" y="67742"/>
                      <a:pt x="2517" y="67648"/>
                    </a:cubicBezTo>
                    <a:cubicBezTo>
                      <a:pt x="2517" y="67617"/>
                      <a:pt x="2517" y="67585"/>
                      <a:pt x="2517" y="67554"/>
                    </a:cubicBezTo>
                    <a:lnTo>
                      <a:pt x="2517" y="67491"/>
                    </a:lnTo>
                    <a:cubicBezTo>
                      <a:pt x="2517" y="67459"/>
                      <a:pt x="2517" y="67428"/>
                      <a:pt x="2517" y="67396"/>
                    </a:cubicBezTo>
                    <a:cubicBezTo>
                      <a:pt x="2517" y="67302"/>
                      <a:pt x="1353" y="57863"/>
                      <a:pt x="16393" y="50500"/>
                    </a:cubicBezTo>
                    <a:cubicBezTo>
                      <a:pt x="29797" y="43924"/>
                      <a:pt x="30961" y="36247"/>
                      <a:pt x="30929" y="34045"/>
                    </a:cubicBezTo>
                    <a:cubicBezTo>
                      <a:pt x="30898" y="31842"/>
                      <a:pt x="29797" y="24165"/>
                      <a:pt x="16393" y="17589"/>
                    </a:cubicBezTo>
                    <a:cubicBezTo>
                      <a:pt x="1353" y="10226"/>
                      <a:pt x="2517" y="787"/>
                      <a:pt x="2517" y="693"/>
                    </a:cubicBezTo>
                    <a:cubicBezTo>
                      <a:pt x="2588" y="253"/>
                      <a:pt x="2255" y="0"/>
                      <a:pt x="19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1"/>
              <p:cNvSpPr/>
              <p:nvPr/>
            </p:nvSpPr>
            <p:spPr>
              <a:xfrm>
                <a:off x="3698275" y="988525"/>
                <a:ext cx="85775" cy="85775"/>
              </a:xfrm>
              <a:custGeom>
                <a:avLst/>
                <a:gdLst/>
                <a:ahLst/>
                <a:cxnLst/>
                <a:rect l="l" t="t" r="r" b="b"/>
                <a:pathLst>
                  <a:path w="3431" h="3431" extrusionOk="0">
                    <a:moveTo>
                      <a:pt x="1731" y="1"/>
                    </a:moveTo>
                    <a:cubicBezTo>
                      <a:pt x="787" y="1"/>
                      <a:pt x="1" y="787"/>
                      <a:pt x="1" y="1731"/>
                    </a:cubicBezTo>
                    <a:cubicBezTo>
                      <a:pt x="1" y="2675"/>
                      <a:pt x="787" y="3430"/>
                      <a:pt x="1731" y="3430"/>
                    </a:cubicBezTo>
                    <a:cubicBezTo>
                      <a:pt x="2675" y="3430"/>
                      <a:pt x="3430" y="2675"/>
                      <a:pt x="3430" y="1731"/>
                    </a:cubicBezTo>
                    <a:cubicBezTo>
                      <a:pt x="3430" y="787"/>
                      <a:pt x="2675" y="1"/>
                      <a:pt x="17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1"/>
              <p:cNvSpPr/>
              <p:nvPr/>
            </p:nvSpPr>
            <p:spPr>
              <a:xfrm>
                <a:off x="3615675" y="1130125"/>
                <a:ext cx="85775" cy="85750"/>
              </a:xfrm>
              <a:custGeom>
                <a:avLst/>
                <a:gdLst/>
                <a:ahLst/>
                <a:cxnLst/>
                <a:rect l="l" t="t" r="r" b="b"/>
                <a:pathLst>
                  <a:path w="3431" h="3430" extrusionOk="0">
                    <a:moveTo>
                      <a:pt x="1700" y="0"/>
                    </a:moveTo>
                    <a:cubicBezTo>
                      <a:pt x="756" y="0"/>
                      <a:pt x="1" y="755"/>
                      <a:pt x="1" y="1731"/>
                    </a:cubicBezTo>
                    <a:cubicBezTo>
                      <a:pt x="1" y="2675"/>
                      <a:pt x="756" y="3430"/>
                      <a:pt x="1700" y="3430"/>
                    </a:cubicBezTo>
                    <a:cubicBezTo>
                      <a:pt x="2644" y="3430"/>
                      <a:pt x="3430" y="2675"/>
                      <a:pt x="3430" y="1731"/>
                    </a:cubicBezTo>
                    <a:cubicBezTo>
                      <a:pt x="3430" y="755"/>
                      <a:pt x="2644" y="0"/>
                      <a:pt x="17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1"/>
              <p:cNvSpPr/>
              <p:nvPr/>
            </p:nvSpPr>
            <p:spPr>
              <a:xfrm>
                <a:off x="4318900" y="453650"/>
                <a:ext cx="85775" cy="84975"/>
              </a:xfrm>
              <a:custGeom>
                <a:avLst/>
                <a:gdLst/>
                <a:ahLst/>
                <a:cxnLst/>
                <a:rect l="l" t="t" r="r" b="b"/>
                <a:pathLst>
                  <a:path w="3431" h="3399" extrusionOk="0">
                    <a:moveTo>
                      <a:pt x="1731" y="0"/>
                    </a:moveTo>
                    <a:cubicBezTo>
                      <a:pt x="787" y="0"/>
                      <a:pt x="1" y="755"/>
                      <a:pt x="1" y="1699"/>
                    </a:cubicBezTo>
                    <a:cubicBezTo>
                      <a:pt x="1" y="2643"/>
                      <a:pt x="787" y="3398"/>
                      <a:pt x="1731" y="3398"/>
                    </a:cubicBezTo>
                    <a:cubicBezTo>
                      <a:pt x="2675" y="3398"/>
                      <a:pt x="3430" y="2643"/>
                      <a:pt x="3430" y="1699"/>
                    </a:cubicBezTo>
                    <a:cubicBezTo>
                      <a:pt x="3430" y="755"/>
                      <a:pt x="2675" y="0"/>
                      <a:pt x="17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1"/>
              <p:cNvSpPr/>
              <p:nvPr/>
            </p:nvSpPr>
            <p:spPr>
              <a:xfrm>
                <a:off x="3732100" y="1397550"/>
                <a:ext cx="85775" cy="84975"/>
              </a:xfrm>
              <a:custGeom>
                <a:avLst/>
                <a:gdLst/>
                <a:ahLst/>
                <a:cxnLst/>
                <a:rect l="l" t="t" r="r" b="b"/>
                <a:pathLst>
                  <a:path w="3431" h="3399" extrusionOk="0">
                    <a:moveTo>
                      <a:pt x="1731" y="1"/>
                    </a:moveTo>
                    <a:cubicBezTo>
                      <a:pt x="756" y="1"/>
                      <a:pt x="1" y="756"/>
                      <a:pt x="1" y="1700"/>
                    </a:cubicBezTo>
                    <a:cubicBezTo>
                      <a:pt x="1" y="2644"/>
                      <a:pt x="756" y="3399"/>
                      <a:pt x="1731" y="3399"/>
                    </a:cubicBezTo>
                    <a:cubicBezTo>
                      <a:pt x="2675" y="3399"/>
                      <a:pt x="3430" y="2644"/>
                      <a:pt x="3430" y="1700"/>
                    </a:cubicBezTo>
                    <a:cubicBezTo>
                      <a:pt x="3430" y="756"/>
                      <a:pt x="2675" y="1"/>
                      <a:pt x="17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1"/>
              <p:cNvSpPr/>
              <p:nvPr/>
            </p:nvSpPr>
            <p:spPr>
              <a:xfrm>
                <a:off x="4225300" y="2278550"/>
                <a:ext cx="85775" cy="85775"/>
              </a:xfrm>
              <a:custGeom>
                <a:avLst/>
                <a:gdLst/>
                <a:ahLst/>
                <a:cxnLst/>
                <a:rect l="l" t="t" r="r" b="b"/>
                <a:pathLst>
                  <a:path w="3431" h="3431" extrusionOk="0">
                    <a:moveTo>
                      <a:pt x="1731" y="1"/>
                    </a:moveTo>
                    <a:cubicBezTo>
                      <a:pt x="787" y="1"/>
                      <a:pt x="0" y="756"/>
                      <a:pt x="0" y="1700"/>
                    </a:cubicBezTo>
                    <a:cubicBezTo>
                      <a:pt x="0" y="2643"/>
                      <a:pt x="787" y="3430"/>
                      <a:pt x="1731" y="3430"/>
                    </a:cubicBezTo>
                    <a:cubicBezTo>
                      <a:pt x="2675" y="3430"/>
                      <a:pt x="3430" y="2643"/>
                      <a:pt x="3430" y="1700"/>
                    </a:cubicBezTo>
                    <a:cubicBezTo>
                      <a:pt x="3430" y="756"/>
                      <a:pt x="2675" y="1"/>
                      <a:pt x="17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1"/>
              <p:cNvSpPr/>
              <p:nvPr/>
            </p:nvSpPr>
            <p:spPr>
              <a:xfrm>
                <a:off x="3633775" y="2950300"/>
                <a:ext cx="84975" cy="85775"/>
              </a:xfrm>
              <a:custGeom>
                <a:avLst/>
                <a:gdLst/>
                <a:ahLst/>
                <a:cxnLst/>
                <a:rect l="l" t="t" r="r" b="b"/>
                <a:pathLst>
                  <a:path w="3399" h="3431" extrusionOk="0">
                    <a:moveTo>
                      <a:pt x="1700" y="1"/>
                    </a:moveTo>
                    <a:cubicBezTo>
                      <a:pt x="756" y="1"/>
                      <a:pt x="1" y="787"/>
                      <a:pt x="1" y="1731"/>
                    </a:cubicBezTo>
                    <a:cubicBezTo>
                      <a:pt x="1" y="2675"/>
                      <a:pt x="756" y="3430"/>
                      <a:pt x="1700" y="3430"/>
                    </a:cubicBezTo>
                    <a:cubicBezTo>
                      <a:pt x="2644" y="3430"/>
                      <a:pt x="3399" y="2675"/>
                      <a:pt x="3399" y="1731"/>
                    </a:cubicBezTo>
                    <a:cubicBezTo>
                      <a:pt x="3399" y="787"/>
                      <a:pt x="2644" y="1"/>
                      <a:pt x="17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1"/>
              <p:cNvSpPr/>
              <p:nvPr/>
            </p:nvSpPr>
            <p:spPr>
              <a:xfrm>
                <a:off x="4227650" y="604675"/>
                <a:ext cx="84975" cy="85750"/>
              </a:xfrm>
              <a:custGeom>
                <a:avLst/>
                <a:gdLst/>
                <a:ahLst/>
                <a:cxnLst/>
                <a:rect l="l" t="t" r="r" b="b"/>
                <a:pathLst>
                  <a:path w="3399" h="3430" extrusionOk="0">
                    <a:moveTo>
                      <a:pt x="1700" y="0"/>
                    </a:moveTo>
                    <a:cubicBezTo>
                      <a:pt x="756" y="0"/>
                      <a:pt x="1" y="755"/>
                      <a:pt x="1" y="1699"/>
                    </a:cubicBezTo>
                    <a:cubicBezTo>
                      <a:pt x="1" y="2643"/>
                      <a:pt x="756" y="3430"/>
                      <a:pt x="1700" y="3430"/>
                    </a:cubicBezTo>
                    <a:cubicBezTo>
                      <a:pt x="2644" y="3430"/>
                      <a:pt x="3399" y="2643"/>
                      <a:pt x="3399" y="1699"/>
                    </a:cubicBezTo>
                    <a:cubicBezTo>
                      <a:pt x="3399" y="755"/>
                      <a:pt x="2644" y="0"/>
                      <a:pt x="17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1"/>
              <p:cNvSpPr/>
              <p:nvPr/>
            </p:nvSpPr>
            <p:spPr>
              <a:xfrm>
                <a:off x="3659725" y="1268550"/>
                <a:ext cx="85775" cy="84975"/>
              </a:xfrm>
              <a:custGeom>
                <a:avLst/>
                <a:gdLst/>
                <a:ahLst/>
                <a:cxnLst/>
                <a:rect l="l" t="t" r="r" b="b"/>
                <a:pathLst>
                  <a:path w="3431" h="3399" extrusionOk="0">
                    <a:moveTo>
                      <a:pt x="1731" y="1"/>
                    </a:moveTo>
                    <a:cubicBezTo>
                      <a:pt x="787" y="1"/>
                      <a:pt x="1" y="756"/>
                      <a:pt x="1" y="1700"/>
                    </a:cubicBezTo>
                    <a:cubicBezTo>
                      <a:pt x="1" y="2644"/>
                      <a:pt x="787" y="3399"/>
                      <a:pt x="1731" y="3399"/>
                    </a:cubicBezTo>
                    <a:cubicBezTo>
                      <a:pt x="2675" y="3399"/>
                      <a:pt x="3430" y="2644"/>
                      <a:pt x="3430" y="1700"/>
                    </a:cubicBezTo>
                    <a:cubicBezTo>
                      <a:pt x="3430" y="756"/>
                      <a:pt x="2675" y="1"/>
                      <a:pt x="17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1"/>
              <p:cNvSpPr/>
              <p:nvPr/>
            </p:nvSpPr>
            <p:spPr>
              <a:xfrm>
                <a:off x="4259125" y="1796375"/>
                <a:ext cx="85750" cy="84975"/>
              </a:xfrm>
              <a:custGeom>
                <a:avLst/>
                <a:gdLst/>
                <a:ahLst/>
                <a:cxnLst/>
                <a:rect l="l" t="t" r="r" b="b"/>
                <a:pathLst>
                  <a:path w="3430" h="3399" extrusionOk="0">
                    <a:moveTo>
                      <a:pt x="1699" y="0"/>
                    </a:moveTo>
                    <a:cubicBezTo>
                      <a:pt x="756" y="0"/>
                      <a:pt x="0" y="755"/>
                      <a:pt x="0" y="1699"/>
                    </a:cubicBezTo>
                    <a:cubicBezTo>
                      <a:pt x="0" y="2643"/>
                      <a:pt x="756" y="3398"/>
                      <a:pt x="1699" y="3398"/>
                    </a:cubicBezTo>
                    <a:cubicBezTo>
                      <a:pt x="2643" y="3398"/>
                      <a:pt x="3430" y="2643"/>
                      <a:pt x="3430" y="1699"/>
                    </a:cubicBezTo>
                    <a:cubicBezTo>
                      <a:pt x="3430" y="755"/>
                      <a:pt x="2643" y="0"/>
                      <a:pt x="16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1"/>
              <p:cNvSpPr/>
              <p:nvPr/>
            </p:nvSpPr>
            <p:spPr>
              <a:xfrm>
                <a:off x="4322050" y="2129100"/>
                <a:ext cx="85775" cy="85750"/>
              </a:xfrm>
              <a:custGeom>
                <a:avLst/>
                <a:gdLst/>
                <a:ahLst/>
                <a:cxnLst/>
                <a:rect l="l" t="t" r="r" b="b"/>
                <a:pathLst>
                  <a:path w="3431" h="3430" extrusionOk="0">
                    <a:moveTo>
                      <a:pt x="1731" y="0"/>
                    </a:moveTo>
                    <a:cubicBezTo>
                      <a:pt x="787" y="0"/>
                      <a:pt x="1" y="787"/>
                      <a:pt x="1" y="1731"/>
                    </a:cubicBezTo>
                    <a:cubicBezTo>
                      <a:pt x="1" y="2675"/>
                      <a:pt x="787" y="3430"/>
                      <a:pt x="1731" y="3430"/>
                    </a:cubicBezTo>
                    <a:cubicBezTo>
                      <a:pt x="2675" y="3430"/>
                      <a:pt x="3430" y="2675"/>
                      <a:pt x="3430" y="1731"/>
                    </a:cubicBezTo>
                    <a:cubicBezTo>
                      <a:pt x="3430" y="787"/>
                      <a:pt x="2675" y="0"/>
                      <a:pt x="17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1"/>
              <p:cNvSpPr/>
              <p:nvPr/>
            </p:nvSpPr>
            <p:spPr>
              <a:xfrm>
                <a:off x="3703000" y="2674200"/>
                <a:ext cx="85750" cy="85775"/>
              </a:xfrm>
              <a:custGeom>
                <a:avLst/>
                <a:gdLst/>
                <a:ahLst/>
                <a:cxnLst/>
                <a:rect l="l" t="t" r="r" b="b"/>
                <a:pathLst>
                  <a:path w="3430" h="3431" extrusionOk="0">
                    <a:moveTo>
                      <a:pt x="1699" y="1"/>
                    </a:moveTo>
                    <a:cubicBezTo>
                      <a:pt x="756" y="1"/>
                      <a:pt x="0" y="787"/>
                      <a:pt x="0" y="1731"/>
                    </a:cubicBezTo>
                    <a:cubicBezTo>
                      <a:pt x="0" y="2675"/>
                      <a:pt x="756" y="3430"/>
                      <a:pt x="1699" y="3430"/>
                    </a:cubicBezTo>
                    <a:cubicBezTo>
                      <a:pt x="2643" y="3430"/>
                      <a:pt x="3430" y="2675"/>
                      <a:pt x="3430" y="1731"/>
                    </a:cubicBezTo>
                    <a:cubicBezTo>
                      <a:pt x="3430" y="787"/>
                      <a:pt x="2643" y="1"/>
                      <a:pt x="16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1"/>
              <p:cNvSpPr/>
              <p:nvPr/>
            </p:nvSpPr>
            <p:spPr>
              <a:xfrm>
                <a:off x="4225300" y="3419900"/>
                <a:ext cx="85775" cy="84975"/>
              </a:xfrm>
              <a:custGeom>
                <a:avLst/>
                <a:gdLst/>
                <a:ahLst/>
                <a:cxnLst/>
                <a:rect l="l" t="t" r="r" b="b"/>
                <a:pathLst>
                  <a:path w="3431" h="3399" extrusionOk="0">
                    <a:moveTo>
                      <a:pt x="1731" y="1"/>
                    </a:moveTo>
                    <a:cubicBezTo>
                      <a:pt x="787" y="1"/>
                      <a:pt x="0" y="756"/>
                      <a:pt x="0" y="1700"/>
                    </a:cubicBezTo>
                    <a:cubicBezTo>
                      <a:pt x="0" y="2644"/>
                      <a:pt x="787" y="3399"/>
                      <a:pt x="1731" y="3399"/>
                    </a:cubicBezTo>
                    <a:cubicBezTo>
                      <a:pt x="2675" y="3399"/>
                      <a:pt x="3430" y="2644"/>
                      <a:pt x="3430" y="1700"/>
                    </a:cubicBezTo>
                    <a:cubicBezTo>
                      <a:pt x="3430" y="756"/>
                      <a:pt x="2675" y="1"/>
                      <a:pt x="17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1"/>
              <p:cNvSpPr/>
              <p:nvPr/>
            </p:nvSpPr>
            <p:spPr>
              <a:xfrm>
                <a:off x="3627475" y="2813450"/>
                <a:ext cx="85775" cy="85750"/>
              </a:xfrm>
              <a:custGeom>
                <a:avLst/>
                <a:gdLst/>
                <a:ahLst/>
                <a:cxnLst/>
                <a:rect l="l" t="t" r="r" b="b"/>
                <a:pathLst>
                  <a:path w="3431" h="3430" extrusionOk="0">
                    <a:moveTo>
                      <a:pt x="1731" y="0"/>
                    </a:moveTo>
                    <a:cubicBezTo>
                      <a:pt x="756" y="0"/>
                      <a:pt x="1" y="755"/>
                      <a:pt x="1" y="1699"/>
                    </a:cubicBezTo>
                    <a:cubicBezTo>
                      <a:pt x="1" y="2643"/>
                      <a:pt x="756" y="3430"/>
                      <a:pt x="1731" y="3430"/>
                    </a:cubicBezTo>
                    <a:cubicBezTo>
                      <a:pt x="2675" y="3430"/>
                      <a:pt x="3430" y="2643"/>
                      <a:pt x="3430" y="1699"/>
                    </a:cubicBezTo>
                    <a:cubicBezTo>
                      <a:pt x="3430" y="755"/>
                      <a:pt x="2675" y="0"/>
                      <a:pt x="17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1"/>
              <p:cNvSpPr/>
              <p:nvPr/>
            </p:nvSpPr>
            <p:spPr>
              <a:xfrm>
                <a:off x="3734450" y="3084025"/>
                <a:ext cx="85775" cy="85775"/>
              </a:xfrm>
              <a:custGeom>
                <a:avLst/>
                <a:gdLst/>
                <a:ahLst/>
                <a:cxnLst/>
                <a:rect l="l" t="t" r="r" b="b"/>
                <a:pathLst>
                  <a:path w="3431" h="3431" extrusionOk="0">
                    <a:moveTo>
                      <a:pt x="1700" y="1"/>
                    </a:moveTo>
                    <a:cubicBezTo>
                      <a:pt x="756" y="1"/>
                      <a:pt x="1" y="756"/>
                      <a:pt x="1" y="1700"/>
                    </a:cubicBezTo>
                    <a:cubicBezTo>
                      <a:pt x="1" y="2675"/>
                      <a:pt x="756" y="3430"/>
                      <a:pt x="1700" y="3430"/>
                    </a:cubicBezTo>
                    <a:cubicBezTo>
                      <a:pt x="2644" y="3430"/>
                      <a:pt x="3431" y="2675"/>
                      <a:pt x="3431" y="1700"/>
                    </a:cubicBezTo>
                    <a:cubicBezTo>
                      <a:pt x="3431" y="756"/>
                      <a:pt x="2644" y="1"/>
                      <a:pt x="17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41"/>
            <p:cNvGrpSpPr/>
            <p:nvPr/>
          </p:nvGrpSpPr>
          <p:grpSpPr>
            <a:xfrm rot="-2700000" flipH="1">
              <a:off x="8212113" y="-1109285"/>
              <a:ext cx="732250" cy="3055771"/>
              <a:chOff x="3615675" y="367825"/>
              <a:chExt cx="808650" cy="3374600"/>
            </a:xfrm>
          </p:grpSpPr>
          <p:sp>
            <p:nvSpPr>
              <p:cNvPr id="286" name="Google Shape;286;p41"/>
              <p:cNvSpPr/>
              <p:nvPr/>
            </p:nvSpPr>
            <p:spPr>
              <a:xfrm>
                <a:off x="3663733" y="2002850"/>
                <a:ext cx="714802" cy="29150"/>
              </a:xfrm>
              <a:custGeom>
                <a:avLst/>
                <a:gdLst/>
                <a:ahLst/>
                <a:cxnLst/>
                <a:rect l="l" t="t" r="r" b="b"/>
                <a:pathLst>
                  <a:path w="29577" h="1166" extrusionOk="0">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1"/>
              <p:cNvSpPr/>
              <p:nvPr/>
            </p:nvSpPr>
            <p:spPr>
              <a:xfrm>
                <a:off x="3649500" y="367825"/>
                <a:ext cx="774825" cy="3374600"/>
              </a:xfrm>
              <a:custGeom>
                <a:avLst/>
                <a:gdLst/>
                <a:ahLst/>
                <a:cxnLst/>
                <a:rect l="l" t="t" r="r" b="b"/>
                <a:pathLst>
                  <a:path w="30993" h="134984" extrusionOk="0">
                    <a:moveTo>
                      <a:pt x="29058" y="0"/>
                    </a:moveTo>
                    <a:cubicBezTo>
                      <a:pt x="28728" y="0"/>
                      <a:pt x="28392" y="245"/>
                      <a:pt x="28444" y="664"/>
                    </a:cubicBezTo>
                    <a:cubicBezTo>
                      <a:pt x="28476" y="790"/>
                      <a:pt x="29640" y="10229"/>
                      <a:pt x="14600" y="17592"/>
                    </a:cubicBezTo>
                    <a:cubicBezTo>
                      <a:pt x="1196" y="24136"/>
                      <a:pt x="1" y="31845"/>
                      <a:pt x="32" y="34048"/>
                    </a:cubicBezTo>
                    <a:cubicBezTo>
                      <a:pt x="95" y="36250"/>
                      <a:pt x="1196" y="43927"/>
                      <a:pt x="14600" y="50503"/>
                    </a:cubicBezTo>
                    <a:cubicBezTo>
                      <a:pt x="29640" y="57866"/>
                      <a:pt x="28444" y="67305"/>
                      <a:pt x="28444" y="67399"/>
                    </a:cubicBezTo>
                    <a:cubicBezTo>
                      <a:pt x="28444" y="67399"/>
                      <a:pt x="28444" y="67431"/>
                      <a:pt x="28444" y="67462"/>
                    </a:cubicBezTo>
                    <a:lnTo>
                      <a:pt x="28444" y="67525"/>
                    </a:lnTo>
                    <a:cubicBezTo>
                      <a:pt x="28444" y="67557"/>
                      <a:pt x="28444" y="67588"/>
                      <a:pt x="28444" y="67620"/>
                    </a:cubicBezTo>
                    <a:cubicBezTo>
                      <a:pt x="28476" y="67714"/>
                      <a:pt x="29640" y="77153"/>
                      <a:pt x="14600" y="84516"/>
                    </a:cubicBezTo>
                    <a:cubicBezTo>
                      <a:pt x="1196" y="91060"/>
                      <a:pt x="1" y="98769"/>
                      <a:pt x="32" y="100971"/>
                    </a:cubicBezTo>
                    <a:cubicBezTo>
                      <a:pt x="95" y="103174"/>
                      <a:pt x="1196" y="110851"/>
                      <a:pt x="14600" y="117427"/>
                    </a:cubicBezTo>
                    <a:cubicBezTo>
                      <a:pt x="29640" y="124758"/>
                      <a:pt x="28444" y="134197"/>
                      <a:pt x="28444" y="134292"/>
                    </a:cubicBezTo>
                    <a:cubicBezTo>
                      <a:pt x="28413" y="134638"/>
                      <a:pt x="28633" y="134921"/>
                      <a:pt x="28948" y="134984"/>
                    </a:cubicBezTo>
                    <a:lnTo>
                      <a:pt x="29042" y="134984"/>
                    </a:lnTo>
                    <a:cubicBezTo>
                      <a:pt x="29357" y="134984"/>
                      <a:pt x="29608" y="134764"/>
                      <a:pt x="29640" y="134449"/>
                    </a:cubicBezTo>
                    <a:cubicBezTo>
                      <a:pt x="29703" y="134040"/>
                      <a:pt x="30993" y="124097"/>
                      <a:pt x="15135" y="116326"/>
                    </a:cubicBezTo>
                    <a:cubicBezTo>
                      <a:pt x="2329" y="110065"/>
                      <a:pt x="1228" y="102985"/>
                      <a:pt x="1259" y="100940"/>
                    </a:cubicBezTo>
                    <a:cubicBezTo>
                      <a:pt x="1259" y="98926"/>
                      <a:pt x="2329" y="91815"/>
                      <a:pt x="15135" y="85554"/>
                    </a:cubicBezTo>
                    <a:cubicBezTo>
                      <a:pt x="30552" y="78003"/>
                      <a:pt x="29766" y="68406"/>
                      <a:pt x="29640" y="67494"/>
                    </a:cubicBezTo>
                    <a:cubicBezTo>
                      <a:pt x="29766" y="66550"/>
                      <a:pt x="30552" y="56953"/>
                      <a:pt x="15135" y="49433"/>
                    </a:cubicBezTo>
                    <a:cubicBezTo>
                      <a:pt x="2329" y="43141"/>
                      <a:pt x="1228" y="36061"/>
                      <a:pt x="1259" y="34048"/>
                    </a:cubicBezTo>
                    <a:cubicBezTo>
                      <a:pt x="1259" y="32002"/>
                      <a:pt x="2329" y="24892"/>
                      <a:pt x="15135" y="18630"/>
                    </a:cubicBezTo>
                    <a:cubicBezTo>
                      <a:pt x="30993" y="10859"/>
                      <a:pt x="29703" y="916"/>
                      <a:pt x="29640" y="507"/>
                    </a:cubicBezTo>
                    <a:cubicBezTo>
                      <a:pt x="29584" y="157"/>
                      <a:pt x="29323" y="0"/>
                      <a:pt x="290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1"/>
              <p:cNvSpPr/>
              <p:nvPr/>
            </p:nvSpPr>
            <p:spPr>
              <a:xfrm>
                <a:off x="3764350" y="3113125"/>
                <a:ext cx="515250" cy="29925"/>
              </a:xfrm>
              <a:custGeom>
                <a:avLst/>
                <a:gdLst/>
                <a:ahLst/>
                <a:cxnLst/>
                <a:rect l="l" t="t" r="r" b="b"/>
                <a:pathLst>
                  <a:path w="20610" h="1197" extrusionOk="0">
                    <a:moveTo>
                      <a:pt x="787" y="1"/>
                    </a:moveTo>
                    <a:cubicBezTo>
                      <a:pt x="1" y="1"/>
                      <a:pt x="1" y="1196"/>
                      <a:pt x="787" y="1196"/>
                    </a:cubicBezTo>
                    <a:lnTo>
                      <a:pt x="19854" y="1196"/>
                    </a:lnTo>
                    <a:cubicBezTo>
                      <a:pt x="20609" y="1196"/>
                      <a:pt x="20609" y="1"/>
                      <a:pt x="198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1"/>
              <p:cNvSpPr/>
              <p:nvPr/>
            </p:nvSpPr>
            <p:spPr>
              <a:xfrm>
                <a:off x="3764350" y="3463175"/>
                <a:ext cx="515250" cy="29900"/>
              </a:xfrm>
              <a:custGeom>
                <a:avLst/>
                <a:gdLst/>
                <a:ahLst/>
                <a:cxnLst/>
                <a:rect l="l" t="t" r="r" b="b"/>
                <a:pathLst>
                  <a:path w="20610" h="1196" extrusionOk="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1"/>
              <p:cNvSpPr/>
              <p:nvPr/>
            </p:nvSpPr>
            <p:spPr>
              <a:xfrm>
                <a:off x="3668400" y="2975475"/>
                <a:ext cx="705600" cy="29125"/>
              </a:xfrm>
              <a:custGeom>
                <a:avLst/>
                <a:gdLst/>
                <a:ahLst/>
                <a:cxnLst/>
                <a:rect l="l" t="t" r="r" b="b"/>
                <a:pathLst>
                  <a:path w="28224" h="1165" extrusionOk="0">
                    <a:moveTo>
                      <a:pt x="787" y="1"/>
                    </a:moveTo>
                    <a:cubicBezTo>
                      <a:pt x="0" y="1"/>
                      <a:pt x="0" y="1165"/>
                      <a:pt x="787" y="1165"/>
                    </a:cubicBezTo>
                    <a:lnTo>
                      <a:pt x="27437" y="1165"/>
                    </a:lnTo>
                    <a:cubicBezTo>
                      <a:pt x="28223" y="1165"/>
                      <a:pt x="28223" y="1"/>
                      <a:pt x="274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1"/>
              <p:cNvSpPr/>
              <p:nvPr/>
            </p:nvSpPr>
            <p:spPr>
              <a:xfrm>
                <a:off x="3651075" y="2837025"/>
                <a:ext cx="739425" cy="29925"/>
              </a:xfrm>
              <a:custGeom>
                <a:avLst/>
                <a:gdLst/>
                <a:ahLst/>
                <a:cxnLst/>
                <a:rect l="l" t="t" r="r" b="b"/>
                <a:pathLst>
                  <a:path w="29577" h="1197" extrusionOk="0">
                    <a:moveTo>
                      <a:pt x="787" y="1"/>
                    </a:moveTo>
                    <a:cubicBezTo>
                      <a:pt x="1" y="1"/>
                      <a:pt x="1" y="1197"/>
                      <a:pt x="787" y="1197"/>
                    </a:cubicBezTo>
                    <a:lnTo>
                      <a:pt x="28790" y="1197"/>
                    </a:lnTo>
                    <a:cubicBezTo>
                      <a:pt x="29577" y="1197"/>
                      <a:pt x="29577" y="1"/>
                      <a:pt x="287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1"/>
              <p:cNvSpPr/>
              <p:nvPr/>
            </p:nvSpPr>
            <p:spPr>
              <a:xfrm>
                <a:off x="3714000" y="2699375"/>
                <a:ext cx="614375" cy="29125"/>
              </a:xfrm>
              <a:custGeom>
                <a:avLst/>
                <a:gdLst/>
                <a:ahLst/>
                <a:cxnLst/>
                <a:rect l="l" t="t" r="r" b="b"/>
                <a:pathLst>
                  <a:path w="24575" h="1165" extrusionOk="0">
                    <a:moveTo>
                      <a:pt x="788" y="1"/>
                    </a:moveTo>
                    <a:cubicBezTo>
                      <a:pt x="1" y="1"/>
                      <a:pt x="1" y="1165"/>
                      <a:pt x="788" y="1165"/>
                    </a:cubicBezTo>
                    <a:lnTo>
                      <a:pt x="23788" y="1165"/>
                    </a:lnTo>
                    <a:cubicBezTo>
                      <a:pt x="24574" y="1165"/>
                      <a:pt x="24574" y="1"/>
                      <a:pt x="237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1"/>
              <p:cNvSpPr/>
              <p:nvPr/>
            </p:nvSpPr>
            <p:spPr>
              <a:xfrm>
                <a:off x="3764350" y="1431375"/>
                <a:ext cx="515250" cy="29125"/>
              </a:xfrm>
              <a:custGeom>
                <a:avLst/>
                <a:gdLst/>
                <a:ahLst/>
                <a:cxnLst/>
                <a:rect l="l" t="t" r="r" b="b"/>
                <a:pathLst>
                  <a:path w="20610" h="1165" extrusionOk="0">
                    <a:moveTo>
                      <a:pt x="787" y="1"/>
                    </a:moveTo>
                    <a:cubicBezTo>
                      <a:pt x="1" y="1"/>
                      <a:pt x="1" y="1165"/>
                      <a:pt x="787" y="1165"/>
                    </a:cubicBezTo>
                    <a:lnTo>
                      <a:pt x="19854" y="1165"/>
                    </a:lnTo>
                    <a:cubicBezTo>
                      <a:pt x="20609" y="1165"/>
                      <a:pt x="20609" y="1"/>
                      <a:pt x="198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1"/>
              <p:cNvSpPr/>
              <p:nvPr/>
            </p:nvSpPr>
            <p:spPr>
              <a:xfrm>
                <a:off x="3764350" y="633775"/>
                <a:ext cx="515250" cy="29925"/>
              </a:xfrm>
              <a:custGeom>
                <a:avLst/>
                <a:gdLst/>
                <a:ahLst/>
                <a:cxnLst/>
                <a:rect l="l" t="t" r="r" b="b"/>
                <a:pathLst>
                  <a:path w="20610" h="1197" extrusionOk="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1"/>
              <p:cNvSpPr/>
              <p:nvPr/>
            </p:nvSpPr>
            <p:spPr>
              <a:xfrm>
                <a:off x="3668400" y="1292950"/>
                <a:ext cx="705600" cy="29900"/>
              </a:xfrm>
              <a:custGeom>
                <a:avLst/>
                <a:gdLst/>
                <a:ahLst/>
                <a:cxnLst/>
                <a:rect l="l" t="t" r="r" b="b"/>
                <a:pathLst>
                  <a:path w="28224" h="1196" extrusionOk="0">
                    <a:moveTo>
                      <a:pt x="787" y="0"/>
                    </a:moveTo>
                    <a:cubicBezTo>
                      <a:pt x="0" y="0"/>
                      <a:pt x="0" y="1196"/>
                      <a:pt x="787" y="1196"/>
                    </a:cubicBezTo>
                    <a:lnTo>
                      <a:pt x="27437" y="1196"/>
                    </a:lnTo>
                    <a:cubicBezTo>
                      <a:pt x="28223" y="1196"/>
                      <a:pt x="28223" y="0"/>
                      <a:pt x="274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1"/>
              <p:cNvSpPr/>
              <p:nvPr/>
            </p:nvSpPr>
            <p:spPr>
              <a:xfrm>
                <a:off x="3668400" y="497700"/>
                <a:ext cx="705600" cy="29125"/>
              </a:xfrm>
              <a:custGeom>
                <a:avLst/>
                <a:gdLst/>
                <a:ahLst/>
                <a:cxnLst/>
                <a:rect l="l" t="t" r="r" b="b"/>
                <a:pathLst>
                  <a:path w="28224" h="1165" extrusionOk="0">
                    <a:moveTo>
                      <a:pt x="787" y="0"/>
                    </a:moveTo>
                    <a:cubicBezTo>
                      <a:pt x="0" y="0"/>
                      <a:pt x="0" y="1164"/>
                      <a:pt x="787" y="1164"/>
                    </a:cubicBezTo>
                    <a:lnTo>
                      <a:pt x="27437" y="1164"/>
                    </a:lnTo>
                    <a:cubicBezTo>
                      <a:pt x="28223" y="1164"/>
                      <a:pt x="28223" y="0"/>
                      <a:pt x="274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1"/>
              <p:cNvSpPr/>
              <p:nvPr/>
            </p:nvSpPr>
            <p:spPr>
              <a:xfrm>
                <a:off x="3651075" y="1155275"/>
                <a:ext cx="739425" cy="29150"/>
              </a:xfrm>
              <a:custGeom>
                <a:avLst/>
                <a:gdLst/>
                <a:ahLst/>
                <a:cxnLst/>
                <a:rect l="l" t="t" r="r" b="b"/>
                <a:pathLst>
                  <a:path w="29577" h="1166" extrusionOk="0">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1"/>
              <p:cNvSpPr/>
              <p:nvPr/>
            </p:nvSpPr>
            <p:spPr>
              <a:xfrm>
                <a:off x="3714000" y="1016850"/>
                <a:ext cx="597075" cy="29900"/>
              </a:xfrm>
              <a:custGeom>
                <a:avLst/>
                <a:gdLst/>
                <a:ahLst/>
                <a:cxnLst/>
                <a:rect l="l" t="t" r="r" b="b"/>
                <a:pathLst>
                  <a:path w="23883" h="1196" extrusionOk="0">
                    <a:moveTo>
                      <a:pt x="788" y="0"/>
                    </a:moveTo>
                    <a:cubicBezTo>
                      <a:pt x="1" y="0"/>
                      <a:pt x="1" y="1196"/>
                      <a:pt x="788" y="1196"/>
                    </a:cubicBezTo>
                    <a:lnTo>
                      <a:pt x="23882" y="1196"/>
                    </a:lnTo>
                    <a:cubicBezTo>
                      <a:pt x="23536" y="787"/>
                      <a:pt x="23253" y="409"/>
                      <a:pt x="229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1"/>
              <p:cNvSpPr/>
              <p:nvPr/>
            </p:nvSpPr>
            <p:spPr>
              <a:xfrm>
                <a:off x="3764350" y="2302925"/>
                <a:ext cx="515250" cy="29925"/>
              </a:xfrm>
              <a:custGeom>
                <a:avLst/>
                <a:gdLst/>
                <a:ahLst/>
                <a:cxnLst/>
                <a:rect l="l" t="t" r="r" b="b"/>
                <a:pathLst>
                  <a:path w="20610" h="1197" extrusionOk="0">
                    <a:moveTo>
                      <a:pt x="787" y="1"/>
                    </a:moveTo>
                    <a:cubicBezTo>
                      <a:pt x="1" y="1"/>
                      <a:pt x="1" y="1197"/>
                      <a:pt x="787" y="1197"/>
                    </a:cubicBezTo>
                    <a:lnTo>
                      <a:pt x="19854" y="1197"/>
                    </a:lnTo>
                    <a:cubicBezTo>
                      <a:pt x="20609" y="1197"/>
                      <a:pt x="20609" y="1"/>
                      <a:pt x="198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1"/>
              <p:cNvSpPr/>
              <p:nvPr/>
            </p:nvSpPr>
            <p:spPr>
              <a:xfrm>
                <a:off x="3668400" y="2165275"/>
                <a:ext cx="705600" cy="29925"/>
              </a:xfrm>
              <a:custGeom>
                <a:avLst/>
                <a:gdLst/>
                <a:ahLst/>
                <a:cxnLst/>
                <a:rect l="l" t="t" r="r" b="b"/>
                <a:pathLst>
                  <a:path w="28224" h="1197" extrusionOk="0">
                    <a:moveTo>
                      <a:pt x="787" y="1"/>
                    </a:moveTo>
                    <a:cubicBezTo>
                      <a:pt x="0" y="1"/>
                      <a:pt x="0" y="1196"/>
                      <a:pt x="787" y="1196"/>
                    </a:cubicBezTo>
                    <a:lnTo>
                      <a:pt x="27437" y="1196"/>
                    </a:lnTo>
                    <a:cubicBezTo>
                      <a:pt x="28223" y="1196"/>
                      <a:pt x="28223" y="1"/>
                      <a:pt x="274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1"/>
              <p:cNvSpPr/>
              <p:nvPr/>
            </p:nvSpPr>
            <p:spPr>
              <a:xfrm>
                <a:off x="3714000" y="1840425"/>
                <a:ext cx="614375" cy="29125"/>
              </a:xfrm>
              <a:custGeom>
                <a:avLst/>
                <a:gdLst/>
                <a:ahLst/>
                <a:cxnLst/>
                <a:rect l="l" t="t" r="r" b="b"/>
                <a:pathLst>
                  <a:path w="24575" h="1165" extrusionOk="0">
                    <a:moveTo>
                      <a:pt x="788" y="0"/>
                    </a:moveTo>
                    <a:cubicBezTo>
                      <a:pt x="1" y="0"/>
                      <a:pt x="1" y="1164"/>
                      <a:pt x="788" y="1164"/>
                    </a:cubicBezTo>
                    <a:lnTo>
                      <a:pt x="23788" y="1164"/>
                    </a:lnTo>
                    <a:cubicBezTo>
                      <a:pt x="24574" y="1164"/>
                      <a:pt x="24574" y="0"/>
                      <a:pt x="237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1"/>
              <p:cNvSpPr/>
              <p:nvPr/>
            </p:nvSpPr>
            <p:spPr>
              <a:xfrm>
                <a:off x="3618050" y="367900"/>
                <a:ext cx="774025" cy="3374525"/>
              </a:xfrm>
              <a:custGeom>
                <a:avLst/>
                <a:gdLst/>
                <a:ahLst/>
                <a:cxnLst/>
                <a:rect l="l" t="t" r="r" b="b"/>
                <a:pathLst>
                  <a:path w="30961" h="134981" extrusionOk="0">
                    <a:moveTo>
                      <a:pt x="1926" y="0"/>
                    </a:moveTo>
                    <a:cubicBezTo>
                      <a:pt x="1666" y="0"/>
                      <a:pt x="1409" y="157"/>
                      <a:pt x="1353" y="504"/>
                    </a:cubicBezTo>
                    <a:cubicBezTo>
                      <a:pt x="1322" y="944"/>
                      <a:pt x="0" y="10887"/>
                      <a:pt x="15858" y="18627"/>
                    </a:cubicBezTo>
                    <a:cubicBezTo>
                      <a:pt x="28664" y="24920"/>
                      <a:pt x="29765" y="31999"/>
                      <a:pt x="29734" y="34013"/>
                    </a:cubicBezTo>
                    <a:cubicBezTo>
                      <a:pt x="29702" y="36058"/>
                      <a:pt x="28664" y="43169"/>
                      <a:pt x="15858" y="49430"/>
                    </a:cubicBezTo>
                    <a:cubicBezTo>
                      <a:pt x="441" y="56982"/>
                      <a:pt x="1227" y="66578"/>
                      <a:pt x="1353" y="67491"/>
                    </a:cubicBezTo>
                    <a:cubicBezTo>
                      <a:pt x="1227" y="68403"/>
                      <a:pt x="441" y="78000"/>
                      <a:pt x="15858" y="85551"/>
                    </a:cubicBezTo>
                    <a:cubicBezTo>
                      <a:pt x="28664" y="91812"/>
                      <a:pt x="29765" y="98923"/>
                      <a:pt x="29734" y="100937"/>
                    </a:cubicBezTo>
                    <a:cubicBezTo>
                      <a:pt x="29702" y="102982"/>
                      <a:pt x="28664" y="110062"/>
                      <a:pt x="15858" y="116354"/>
                    </a:cubicBezTo>
                    <a:cubicBezTo>
                      <a:pt x="0" y="124094"/>
                      <a:pt x="1322" y="134037"/>
                      <a:pt x="1353" y="134478"/>
                    </a:cubicBezTo>
                    <a:cubicBezTo>
                      <a:pt x="1385" y="134761"/>
                      <a:pt x="1636" y="134981"/>
                      <a:pt x="1951" y="134981"/>
                    </a:cubicBezTo>
                    <a:lnTo>
                      <a:pt x="2045" y="134981"/>
                    </a:lnTo>
                    <a:cubicBezTo>
                      <a:pt x="2360" y="134950"/>
                      <a:pt x="2580" y="134635"/>
                      <a:pt x="2517" y="134320"/>
                    </a:cubicBezTo>
                    <a:cubicBezTo>
                      <a:pt x="2517" y="134226"/>
                      <a:pt x="1353" y="124787"/>
                      <a:pt x="16393" y="117424"/>
                    </a:cubicBezTo>
                    <a:cubicBezTo>
                      <a:pt x="29797" y="110880"/>
                      <a:pt x="30961" y="103171"/>
                      <a:pt x="30929" y="100968"/>
                    </a:cubicBezTo>
                    <a:cubicBezTo>
                      <a:pt x="30898" y="98766"/>
                      <a:pt x="29797" y="91089"/>
                      <a:pt x="16393" y="84544"/>
                    </a:cubicBezTo>
                    <a:cubicBezTo>
                      <a:pt x="1353" y="77182"/>
                      <a:pt x="2517" y="67742"/>
                      <a:pt x="2517" y="67648"/>
                    </a:cubicBezTo>
                    <a:cubicBezTo>
                      <a:pt x="2517" y="67617"/>
                      <a:pt x="2517" y="67585"/>
                      <a:pt x="2517" y="67554"/>
                    </a:cubicBezTo>
                    <a:lnTo>
                      <a:pt x="2517" y="67491"/>
                    </a:lnTo>
                    <a:cubicBezTo>
                      <a:pt x="2517" y="67459"/>
                      <a:pt x="2517" y="67428"/>
                      <a:pt x="2517" y="67396"/>
                    </a:cubicBezTo>
                    <a:cubicBezTo>
                      <a:pt x="2517" y="67302"/>
                      <a:pt x="1353" y="57863"/>
                      <a:pt x="16393" y="50500"/>
                    </a:cubicBezTo>
                    <a:cubicBezTo>
                      <a:pt x="29797" y="43924"/>
                      <a:pt x="30961" y="36247"/>
                      <a:pt x="30929" y="34045"/>
                    </a:cubicBezTo>
                    <a:cubicBezTo>
                      <a:pt x="30898" y="31842"/>
                      <a:pt x="29797" y="24165"/>
                      <a:pt x="16393" y="17589"/>
                    </a:cubicBezTo>
                    <a:cubicBezTo>
                      <a:pt x="1353" y="10226"/>
                      <a:pt x="2517" y="787"/>
                      <a:pt x="2517" y="693"/>
                    </a:cubicBezTo>
                    <a:cubicBezTo>
                      <a:pt x="2588" y="253"/>
                      <a:pt x="2255" y="0"/>
                      <a:pt x="19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1"/>
              <p:cNvSpPr/>
              <p:nvPr/>
            </p:nvSpPr>
            <p:spPr>
              <a:xfrm>
                <a:off x="3698275" y="988525"/>
                <a:ext cx="85775" cy="85775"/>
              </a:xfrm>
              <a:custGeom>
                <a:avLst/>
                <a:gdLst/>
                <a:ahLst/>
                <a:cxnLst/>
                <a:rect l="l" t="t" r="r" b="b"/>
                <a:pathLst>
                  <a:path w="3431" h="3431" extrusionOk="0">
                    <a:moveTo>
                      <a:pt x="1731" y="1"/>
                    </a:moveTo>
                    <a:cubicBezTo>
                      <a:pt x="787" y="1"/>
                      <a:pt x="1" y="787"/>
                      <a:pt x="1" y="1731"/>
                    </a:cubicBezTo>
                    <a:cubicBezTo>
                      <a:pt x="1" y="2675"/>
                      <a:pt x="787" y="3430"/>
                      <a:pt x="1731" y="3430"/>
                    </a:cubicBezTo>
                    <a:cubicBezTo>
                      <a:pt x="2675" y="3430"/>
                      <a:pt x="3430" y="2675"/>
                      <a:pt x="3430" y="1731"/>
                    </a:cubicBezTo>
                    <a:cubicBezTo>
                      <a:pt x="3430" y="787"/>
                      <a:pt x="2675" y="1"/>
                      <a:pt x="17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1"/>
              <p:cNvSpPr/>
              <p:nvPr/>
            </p:nvSpPr>
            <p:spPr>
              <a:xfrm>
                <a:off x="3615675" y="1130125"/>
                <a:ext cx="85775" cy="85750"/>
              </a:xfrm>
              <a:custGeom>
                <a:avLst/>
                <a:gdLst/>
                <a:ahLst/>
                <a:cxnLst/>
                <a:rect l="l" t="t" r="r" b="b"/>
                <a:pathLst>
                  <a:path w="3431" h="3430" extrusionOk="0">
                    <a:moveTo>
                      <a:pt x="1700" y="0"/>
                    </a:moveTo>
                    <a:cubicBezTo>
                      <a:pt x="756" y="0"/>
                      <a:pt x="1" y="755"/>
                      <a:pt x="1" y="1731"/>
                    </a:cubicBezTo>
                    <a:cubicBezTo>
                      <a:pt x="1" y="2675"/>
                      <a:pt x="756" y="3430"/>
                      <a:pt x="1700" y="3430"/>
                    </a:cubicBezTo>
                    <a:cubicBezTo>
                      <a:pt x="2644" y="3430"/>
                      <a:pt x="3430" y="2675"/>
                      <a:pt x="3430" y="1731"/>
                    </a:cubicBezTo>
                    <a:cubicBezTo>
                      <a:pt x="3430" y="755"/>
                      <a:pt x="2644" y="0"/>
                      <a:pt x="17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1"/>
              <p:cNvSpPr/>
              <p:nvPr/>
            </p:nvSpPr>
            <p:spPr>
              <a:xfrm>
                <a:off x="4318900" y="453650"/>
                <a:ext cx="85775" cy="84975"/>
              </a:xfrm>
              <a:custGeom>
                <a:avLst/>
                <a:gdLst/>
                <a:ahLst/>
                <a:cxnLst/>
                <a:rect l="l" t="t" r="r" b="b"/>
                <a:pathLst>
                  <a:path w="3431" h="3399" extrusionOk="0">
                    <a:moveTo>
                      <a:pt x="1731" y="0"/>
                    </a:moveTo>
                    <a:cubicBezTo>
                      <a:pt x="787" y="0"/>
                      <a:pt x="1" y="755"/>
                      <a:pt x="1" y="1699"/>
                    </a:cubicBezTo>
                    <a:cubicBezTo>
                      <a:pt x="1" y="2643"/>
                      <a:pt x="787" y="3398"/>
                      <a:pt x="1731" y="3398"/>
                    </a:cubicBezTo>
                    <a:cubicBezTo>
                      <a:pt x="2675" y="3398"/>
                      <a:pt x="3430" y="2643"/>
                      <a:pt x="3430" y="1699"/>
                    </a:cubicBezTo>
                    <a:cubicBezTo>
                      <a:pt x="3430" y="755"/>
                      <a:pt x="2675" y="0"/>
                      <a:pt x="17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1"/>
              <p:cNvSpPr/>
              <p:nvPr/>
            </p:nvSpPr>
            <p:spPr>
              <a:xfrm>
                <a:off x="3732100" y="1397550"/>
                <a:ext cx="85775" cy="84975"/>
              </a:xfrm>
              <a:custGeom>
                <a:avLst/>
                <a:gdLst/>
                <a:ahLst/>
                <a:cxnLst/>
                <a:rect l="l" t="t" r="r" b="b"/>
                <a:pathLst>
                  <a:path w="3431" h="3399" extrusionOk="0">
                    <a:moveTo>
                      <a:pt x="1731" y="1"/>
                    </a:moveTo>
                    <a:cubicBezTo>
                      <a:pt x="756" y="1"/>
                      <a:pt x="1" y="756"/>
                      <a:pt x="1" y="1700"/>
                    </a:cubicBezTo>
                    <a:cubicBezTo>
                      <a:pt x="1" y="2644"/>
                      <a:pt x="756" y="3399"/>
                      <a:pt x="1731" y="3399"/>
                    </a:cubicBezTo>
                    <a:cubicBezTo>
                      <a:pt x="2675" y="3399"/>
                      <a:pt x="3430" y="2644"/>
                      <a:pt x="3430" y="1700"/>
                    </a:cubicBezTo>
                    <a:cubicBezTo>
                      <a:pt x="3430" y="756"/>
                      <a:pt x="2675" y="1"/>
                      <a:pt x="17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1"/>
              <p:cNvSpPr/>
              <p:nvPr/>
            </p:nvSpPr>
            <p:spPr>
              <a:xfrm>
                <a:off x="4225300" y="2278550"/>
                <a:ext cx="85775" cy="85775"/>
              </a:xfrm>
              <a:custGeom>
                <a:avLst/>
                <a:gdLst/>
                <a:ahLst/>
                <a:cxnLst/>
                <a:rect l="l" t="t" r="r" b="b"/>
                <a:pathLst>
                  <a:path w="3431" h="3431" extrusionOk="0">
                    <a:moveTo>
                      <a:pt x="1731" y="1"/>
                    </a:moveTo>
                    <a:cubicBezTo>
                      <a:pt x="787" y="1"/>
                      <a:pt x="0" y="756"/>
                      <a:pt x="0" y="1700"/>
                    </a:cubicBezTo>
                    <a:cubicBezTo>
                      <a:pt x="0" y="2643"/>
                      <a:pt x="787" y="3430"/>
                      <a:pt x="1731" y="3430"/>
                    </a:cubicBezTo>
                    <a:cubicBezTo>
                      <a:pt x="2675" y="3430"/>
                      <a:pt x="3430" y="2643"/>
                      <a:pt x="3430" y="1700"/>
                    </a:cubicBezTo>
                    <a:cubicBezTo>
                      <a:pt x="3430" y="756"/>
                      <a:pt x="2675" y="1"/>
                      <a:pt x="17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1"/>
              <p:cNvSpPr/>
              <p:nvPr/>
            </p:nvSpPr>
            <p:spPr>
              <a:xfrm>
                <a:off x="3633775" y="2950300"/>
                <a:ext cx="84975" cy="85775"/>
              </a:xfrm>
              <a:custGeom>
                <a:avLst/>
                <a:gdLst/>
                <a:ahLst/>
                <a:cxnLst/>
                <a:rect l="l" t="t" r="r" b="b"/>
                <a:pathLst>
                  <a:path w="3399" h="3431" extrusionOk="0">
                    <a:moveTo>
                      <a:pt x="1700" y="1"/>
                    </a:moveTo>
                    <a:cubicBezTo>
                      <a:pt x="756" y="1"/>
                      <a:pt x="1" y="787"/>
                      <a:pt x="1" y="1731"/>
                    </a:cubicBezTo>
                    <a:cubicBezTo>
                      <a:pt x="1" y="2675"/>
                      <a:pt x="756" y="3430"/>
                      <a:pt x="1700" y="3430"/>
                    </a:cubicBezTo>
                    <a:cubicBezTo>
                      <a:pt x="2644" y="3430"/>
                      <a:pt x="3399" y="2675"/>
                      <a:pt x="3399" y="1731"/>
                    </a:cubicBezTo>
                    <a:cubicBezTo>
                      <a:pt x="3399" y="787"/>
                      <a:pt x="2644" y="1"/>
                      <a:pt x="17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1"/>
              <p:cNvSpPr/>
              <p:nvPr/>
            </p:nvSpPr>
            <p:spPr>
              <a:xfrm>
                <a:off x="4227650" y="604675"/>
                <a:ext cx="84975" cy="85750"/>
              </a:xfrm>
              <a:custGeom>
                <a:avLst/>
                <a:gdLst/>
                <a:ahLst/>
                <a:cxnLst/>
                <a:rect l="l" t="t" r="r" b="b"/>
                <a:pathLst>
                  <a:path w="3399" h="3430" extrusionOk="0">
                    <a:moveTo>
                      <a:pt x="1700" y="0"/>
                    </a:moveTo>
                    <a:cubicBezTo>
                      <a:pt x="756" y="0"/>
                      <a:pt x="1" y="755"/>
                      <a:pt x="1" y="1699"/>
                    </a:cubicBezTo>
                    <a:cubicBezTo>
                      <a:pt x="1" y="2643"/>
                      <a:pt x="756" y="3430"/>
                      <a:pt x="1700" y="3430"/>
                    </a:cubicBezTo>
                    <a:cubicBezTo>
                      <a:pt x="2644" y="3430"/>
                      <a:pt x="3399" y="2643"/>
                      <a:pt x="3399" y="1699"/>
                    </a:cubicBezTo>
                    <a:cubicBezTo>
                      <a:pt x="3399" y="755"/>
                      <a:pt x="2644" y="0"/>
                      <a:pt x="17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1"/>
              <p:cNvSpPr/>
              <p:nvPr/>
            </p:nvSpPr>
            <p:spPr>
              <a:xfrm>
                <a:off x="3659725" y="1268550"/>
                <a:ext cx="85775" cy="84975"/>
              </a:xfrm>
              <a:custGeom>
                <a:avLst/>
                <a:gdLst/>
                <a:ahLst/>
                <a:cxnLst/>
                <a:rect l="l" t="t" r="r" b="b"/>
                <a:pathLst>
                  <a:path w="3431" h="3399" extrusionOk="0">
                    <a:moveTo>
                      <a:pt x="1731" y="1"/>
                    </a:moveTo>
                    <a:cubicBezTo>
                      <a:pt x="787" y="1"/>
                      <a:pt x="1" y="756"/>
                      <a:pt x="1" y="1700"/>
                    </a:cubicBezTo>
                    <a:cubicBezTo>
                      <a:pt x="1" y="2644"/>
                      <a:pt x="787" y="3399"/>
                      <a:pt x="1731" y="3399"/>
                    </a:cubicBezTo>
                    <a:cubicBezTo>
                      <a:pt x="2675" y="3399"/>
                      <a:pt x="3430" y="2644"/>
                      <a:pt x="3430" y="1700"/>
                    </a:cubicBezTo>
                    <a:cubicBezTo>
                      <a:pt x="3430" y="756"/>
                      <a:pt x="2675" y="1"/>
                      <a:pt x="17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1"/>
              <p:cNvSpPr/>
              <p:nvPr/>
            </p:nvSpPr>
            <p:spPr>
              <a:xfrm>
                <a:off x="4259125" y="1796375"/>
                <a:ext cx="85750" cy="84975"/>
              </a:xfrm>
              <a:custGeom>
                <a:avLst/>
                <a:gdLst/>
                <a:ahLst/>
                <a:cxnLst/>
                <a:rect l="l" t="t" r="r" b="b"/>
                <a:pathLst>
                  <a:path w="3430" h="3399" extrusionOk="0">
                    <a:moveTo>
                      <a:pt x="1699" y="0"/>
                    </a:moveTo>
                    <a:cubicBezTo>
                      <a:pt x="756" y="0"/>
                      <a:pt x="0" y="755"/>
                      <a:pt x="0" y="1699"/>
                    </a:cubicBezTo>
                    <a:cubicBezTo>
                      <a:pt x="0" y="2643"/>
                      <a:pt x="756" y="3398"/>
                      <a:pt x="1699" y="3398"/>
                    </a:cubicBezTo>
                    <a:cubicBezTo>
                      <a:pt x="2643" y="3398"/>
                      <a:pt x="3430" y="2643"/>
                      <a:pt x="3430" y="1699"/>
                    </a:cubicBezTo>
                    <a:cubicBezTo>
                      <a:pt x="3430" y="755"/>
                      <a:pt x="2643" y="0"/>
                      <a:pt x="16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1"/>
              <p:cNvSpPr/>
              <p:nvPr/>
            </p:nvSpPr>
            <p:spPr>
              <a:xfrm>
                <a:off x="4322050" y="2129100"/>
                <a:ext cx="85775" cy="85750"/>
              </a:xfrm>
              <a:custGeom>
                <a:avLst/>
                <a:gdLst/>
                <a:ahLst/>
                <a:cxnLst/>
                <a:rect l="l" t="t" r="r" b="b"/>
                <a:pathLst>
                  <a:path w="3431" h="3430" extrusionOk="0">
                    <a:moveTo>
                      <a:pt x="1731" y="0"/>
                    </a:moveTo>
                    <a:cubicBezTo>
                      <a:pt x="787" y="0"/>
                      <a:pt x="1" y="787"/>
                      <a:pt x="1" y="1731"/>
                    </a:cubicBezTo>
                    <a:cubicBezTo>
                      <a:pt x="1" y="2675"/>
                      <a:pt x="787" y="3430"/>
                      <a:pt x="1731" y="3430"/>
                    </a:cubicBezTo>
                    <a:cubicBezTo>
                      <a:pt x="2675" y="3430"/>
                      <a:pt x="3430" y="2675"/>
                      <a:pt x="3430" y="1731"/>
                    </a:cubicBezTo>
                    <a:cubicBezTo>
                      <a:pt x="3430" y="787"/>
                      <a:pt x="2675" y="0"/>
                      <a:pt x="17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1"/>
              <p:cNvSpPr/>
              <p:nvPr/>
            </p:nvSpPr>
            <p:spPr>
              <a:xfrm>
                <a:off x="3703000" y="2674200"/>
                <a:ext cx="85750" cy="85775"/>
              </a:xfrm>
              <a:custGeom>
                <a:avLst/>
                <a:gdLst/>
                <a:ahLst/>
                <a:cxnLst/>
                <a:rect l="l" t="t" r="r" b="b"/>
                <a:pathLst>
                  <a:path w="3430" h="3431" extrusionOk="0">
                    <a:moveTo>
                      <a:pt x="1699" y="1"/>
                    </a:moveTo>
                    <a:cubicBezTo>
                      <a:pt x="756" y="1"/>
                      <a:pt x="0" y="787"/>
                      <a:pt x="0" y="1731"/>
                    </a:cubicBezTo>
                    <a:cubicBezTo>
                      <a:pt x="0" y="2675"/>
                      <a:pt x="756" y="3430"/>
                      <a:pt x="1699" y="3430"/>
                    </a:cubicBezTo>
                    <a:cubicBezTo>
                      <a:pt x="2643" y="3430"/>
                      <a:pt x="3430" y="2675"/>
                      <a:pt x="3430" y="1731"/>
                    </a:cubicBezTo>
                    <a:cubicBezTo>
                      <a:pt x="3430" y="787"/>
                      <a:pt x="2643" y="1"/>
                      <a:pt x="16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1"/>
              <p:cNvSpPr/>
              <p:nvPr/>
            </p:nvSpPr>
            <p:spPr>
              <a:xfrm>
                <a:off x="4225300" y="3419900"/>
                <a:ext cx="85775" cy="84975"/>
              </a:xfrm>
              <a:custGeom>
                <a:avLst/>
                <a:gdLst/>
                <a:ahLst/>
                <a:cxnLst/>
                <a:rect l="l" t="t" r="r" b="b"/>
                <a:pathLst>
                  <a:path w="3431" h="3399" extrusionOk="0">
                    <a:moveTo>
                      <a:pt x="1731" y="1"/>
                    </a:moveTo>
                    <a:cubicBezTo>
                      <a:pt x="787" y="1"/>
                      <a:pt x="0" y="756"/>
                      <a:pt x="0" y="1700"/>
                    </a:cubicBezTo>
                    <a:cubicBezTo>
                      <a:pt x="0" y="2644"/>
                      <a:pt x="787" y="3399"/>
                      <a:pt x="1731" y="3399"/>
                    </a:cubicBezTo>
                    <a:cubicBezTo>
                      <a:pt x="2675" y="3399"/>
                      <a:pt x="3430" y="2644"/>
                      <a:pt x="3430" y="1700"/>
                    </a:cubicBezTo>
                    <a:cubicBezTo>
                      <a:pt x="3430" y="756"/>
                      <a:pt x="2675" y="1"/>
                      <a:pt x="17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1"/>
              <p:cNvSpPr/>
              <p:nvPr/>
            </p:nvSpPr>
            <p:spPr>
              <a:xfrm>
                <a:off x="3627475" y="2813450"/>
                <a:ext cx="85775" cy="85750"/>
              </a:xfrm>
              <a:custGeom>
                <a:avLst/>
                <a:gdLst/>
                <a:ahLst/>
                <a:cxnLst/>
                <a:rect l="l" t="t" r="r" b="b"/>
                <a:pathLst>
                  <a:path w="3431" h="3430" extrusionOk="0">
                    <a:moveTo>
                      <a:pt x="1731" y="0"/>
                    </a:moveTo>
                    <a:cubicBezTo>
                      <a:pt x="756" y="0"/>
                      <a:pt x="1" y="755"/>
                      <a:pt x="1" y="1699"/>
                    </a:cubicBezTo>
                    <a:cubicBezTo>
                      <a:pt x="1" y="2643"/>
                      <a:pt x="756" y="3430"/>
                      <a:pt x="1731" y="3430"/>
                    </a:cubicBezTo>
                    <a:cubicBezTo>
                      <a:pt x="2675" y="3430"/>
                      <a:pt x="3430" y="2643"/>
                      <a:pt x="3430" y="1699"/>
                    </a:cubicBezTo>
                    <a:cubicBezTo>
                      <a:pt x="3430" y="755"/>
                      <a:pt x="2675" y="0"/>
                      <a:pt x="17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1"/>
              <p:cNvSpPr/>
              <p:nvPr/>
            </p:nvSpPr>
            <p:spPr>
              <a:xfrm>
                <a:off x="3734450" y="3084025"/>
                <a:ext cx="85775" cy="85775"/>
              </a:xfrm>
              <a:custGeom>
                <a:avLst/>
                <a:gdLst/>
                <a:ahLst/>
                <a:cxnLst/>
                <a:rect l="l" t="t" r="r" b="b"/>
                <a:pathLst>
                  <a:path w="3431" h="3431" extrusionOk="0">
                    <a:moveTo>
                      <a:pt x="1700" y="1"/>
                    </a:moveTo>
                    <a:cubicBezTo>
                      <a:pt x="756" y="1"/>
                      <a:pt x="1" y="756"/>
                      <a:pt x="1" y="1700"/>
                    </a:cubicBezTo>
                    <a:cubicBezTo>
                      <a:pt x="1" y="2675"/>
                      <a:pt x="756" y="3430"/>
                      <a:pt x="1700" y="3430"/>
                    </a:cubicBezTo>
                    <a:cubicBezTo>
                      <a:pt x="2644" y="3430"/>
                      <a:pt x="3431" y="2675"/>
                      <a:pt x="3431" y="1700"/>
                    </a:cubicBezTo>
                    <a:cubicBezTo>
                      <a:pt x="3431" y="756"/>
                      <a:pt x="2644" y="1"/>
                      <a:pt x="17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 name="Google Shape;26;p5"/>
          <p:cNvSpPr txBox="1">
            <a:spLocks noGrp="1"/>
          </p:cNvSpPr>
          <p:nvPr>
            <p:ph type="title" idx="2"/>
          </p:nvPr>
        </p:nvSpPr>
        <p:spPr>
          <a:xfrm>
            <a:off x="1596700" y="2652072"/>
            <a:ext cx="2742600" cy="55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5"/>
          <p:cNvSpPr txBox="1">
            <a:spLocks noGrp="1"/>
          </p:cNvSpPr>
          <p:nvPr>
            <p:ph type="title" idx="3"/>
          </p:nvPr>
        </p:nvSpPr>
        <p:spPr>
          <a:xfrm>
            <a:off x="4804747" y="2652072"/>
            <a:ext cx="2742600" cy="55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 name="Google Shape;28;p5"/>
          <p:cNvSpPr txBox="1">
            <a:spLocks noGrp="1"/>
          </p:cNvSpPr>
          <p:nvPr>
            <p:ph type="subTitle" idx="1"/>
          </p:nvPr>
        </p:nvSpPr>
        <p:spPr>
          <a:xfrm>
            <a:off x="4803700" y="3215900"/>
            <a:ext cx="2742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9" name="Google Shape;29;p5"/>
          <p:cNvSpPr txBox="1">
            <a:spLocks noGrp="1"/>
          </p:cNvSpPr>
          <p:nvPr>
            <p:ph type="subTitle" idx="4"/>
          </p:nvPr>
        </p:nvSpPr>
        <p:spPr>
          <a:xfrm>
            <a:off x="1596788" y="3215900"/>
            <a:ext cx="2742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30" name="Google Shape;30;p5"/>
          <p:cNvGrpSpPr/>
          <p:nvPr/>
        </p:nvGrpSpPr>
        <p:grpSpPr>
          <a:xfrm flipH="1">
            <a:off x="-2011414" y="4426670"/>
            <a:ext cx="3995951" cy="564600"/>
            <a:chOff x="1524913" y="922950"/>
            <a:chExt cx="6094175" cy="564600"/>
          </a:xfrm>
        </p:grpSpPr>
        <p:cxnSp>
          <p:nvCxnSpPr>
            <p:cNvPr id="31" name="Google Shape;31;p5"/>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32" name="Google Shape;32;p5"/>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grpSp>
        <p:nvGrpSpPr>
          <p:cNvPr id="33" name="Google Shape;33;p5"/>
          <p:cNvGrpSpPr/>
          <p:nvPr/>
        </p:nvGrpSpPr>
        <p:grpSpPr>
          <a:xfrm>
            <a:off x="7156896" y="364488"/>
            <a:ext cx="3995951" cy="564600"/>
            <a:chOff x="1524913" y="922950"/>
            <a:chExt cx="6094175" cy="564600"/>
          </a:xfrm>
        </p:grpSpPr>
        <p:cxnSp>
          <p:nvCxnSpPr>
            <p:cNvPr id="34" name="Google Shape;34;p5"/>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35" name="Google Shape;35;p5"/>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1991650" y="1354713"/>
            <a:ext cx="5183700" cy="172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0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 name="Google Shape;40;p7"/>
          <p:cNvSpPr txBox="1">
            <a:spLocks noGrp="1"/>
          </p:cNvSpPr>
          <p:nvPr>
            <p:ph type="subTitle" idx="1"/>
          </p:nvPr>
        </p:nvSpPr>
        <p:spPr>
          <a:xfrm>
            <a:off x="2147050" y="3014563"/>
            <a:ext cx="4872900" cy="80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1" name="Google Shape;41;p7"/>
          <p:cNvSpPr/>
          <p:nvPr/>
        </p:nvSpPr>
        <p:spPr>
          <a:xfrm>
            <a:off x="-617962" y="43267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7"/>
          <p:cNvGrpSpPr/>
          <p:nvPr/>
        </p:nvGrpSpPr>
        <p:grpSpPr>
          <a:xfrm rot="10800000">
            <a:off x="2574011" y="3989325"/>
            <a:ext cx="3995951" cy="564600"/>
            <a:chOff x="1524913" y="922950"/>
            <a:chExt cx="6094175" cy="564600"/>
          </a:xfrm>
        </p:grpSpPr>
        <p:cxnSp>
          <p:nvCxnSpPr>
            <p:cNvPr id="43" name="Google Shape;43;p7"/>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44" name="Google Shape;44;p7"/>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grpSp>
        <p:nvGrpSpPr>
          <p:cNvPr id="45" name="Google Shape;45;p7"/>
          <p:cNvGrpSpPr/>
          <p:nvPr/>
        </p:nvGrpSpPr>
        <p:grpSpPr>
          <a:xfrm>
            <a:off x="2574011" y="589575"/>
            <a:ext cx="3995951" cy="564600"/>
            <a:chOff x="1524913" y="922950"/>
            <a:chExt cx="6094175" cy="564600"/>
          </a:xfrm>
        </p:grpSpPr>
        <p:cxnSp>
          <p:nvCxnSpPr>
            <p:cNvPr id="46" name="Google Shape;46;p7"/>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47" name="Google Shape;47;p7"/>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sp>
        <p:nvSpPr>
          <p:cNvPr id="48" name="Google Shape;48;p7"/>
          <p:cNvSpPr/>
          <p:nvPr/>
        </p:nvSpPr>
        <p:spPr>
          <a:xfrm>
            <a:off x="7988313" y="-1162501"/>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891450" y="1307100"/>
            <a:ext cx="7361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9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1" name="Google Shape;51;p8"/>
          <p:cNvSpPr/>
          <p:nvPr/>
        </p:nvSpPr>
        <p:spPr>
          <a:xfrm>
            <a:off x="3685200" y="-1344326"/>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8"/>
          <p:cNvSpPr/>
          <p:nvPr/>
        </p:nvSpPr>
        <p:spPr>
          <a:xfrm>
            <a:off x="3685200" y="45134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795938" y="1474613"/>
            <a:ext cx="3898200" cy="15513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5" name="Google Shape;55;p9"/>
          <p:cNvSpPr txBox="1">
            <a:spLocks noGrp="1"/>
          </p:cNvSpPr>
          <p:nvPr>
            <p:ph type="subTitle" idx="1"/>
          </p:nvPr>
        </p:nvSpPr>
        <p:spPr>
          <a:xfrm>
            <a:off x="795950" y="3096788"/>
            <a:ext cx="3898200" cy="57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atin typeface="Barlow"/>
                <a:ea typeface="Barlow"/>
                <a:cs typeface="Barlow"/>
                <a:sym typeface="Barlow"/>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6" name="Google Shape;56;p9"/>
          <p:cNvSpPr/>
          <p:nvPr/>
        </p:nvSpPr>
        <p:spPr>
          <a:xfrm>
            <a:off x="8427725" y="-648951"/>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9"/>
          <p:cNvSpPr/>
          <p:nvPr/>
        </p:nvSpPr>
        <p:spPr>
          <a:xfrm>
            <a:off x="-1206000" y="138214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p:nvPr/>
        </p:nvSpPr>
        <p:spPr>
          <a:xfrm>
            <a:off x="8430450" y="36025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9"/>
        <p:cNvGrpSpPr/>
        <p:nvPr/>
      </p:nvGrpSpPr>
      <p:grpSpPr>
        <a:xfrm>
          <a:off x="0" y="0"/>
          <a:ext cx="0" cy="0"/>
          <a:chOff x="0" y="0"/>
          <a:chExt cx="0" cy="0"/>
        </a:xfrm>
      </p:grpSpPr>
      <p:sp>
        <p:nvSpPr>
          <p:cNvPr id="60" name="Google Shape;60;p10"/>
          <p:cNvSpPr txBox="1">
            <a:spLocks noGrp="1"/>
          </p:cNvSpPr>
          <p:nvPr>
            <p:ph type="title"/>
          </p:nvPr>
        </p:nvSpPr>
        <p:spPr>
          <a:xfrm>
            <a:off x="5227500" y="1732825"/>
            <a:ext cx="2778900" cy="192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7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1pPr>
            <a:lvl2pPr lvl="1" rtl="0">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2pPr>
            <a:lvl3pPr lvl="2" rtl="0">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3pPr>
            <a:lvl4pPr lvl="3" rtl="0">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4pPr>
            <a:lvl5pPr lvl="4" rtl="0">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5pPr>
            <a:lvl6pPr lvl="5" rtl="0">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6pPr>
            <a:lvl7pPr lvl="6" rtl="0">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7pPr>
            <a:lvl8pPr lvl="7" rtl="0">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8pPr>
            <a:lvl9pPr lvl="8" rtl="0">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Exo"/>
              <a:buChar char="●"/>
              <a:defRPr>
                <a:solidFill>
                  <a:schemeClr val="dk1"/>
                </a:solidFill>
                <a:latin typeface="Exo"/>
                <a:ea typeface="Exo"/>
                <a:cs typeface="Exo"/>
                <a:sym typeface="Exo"/>
              </a:defRPr>
            </a:lvl1pPr>
            <a:lvl2pPr marL="914400" lvl="1" indent="-31750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2pPr>
            <a:lvl3pPr marL="1371600" lvl="2" indent="-31750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3pPr>
            <a:lvl4pPr marL="1828800" lvl="3" indent="-31750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4pPr>
            <a:lvl5pPr marL="2286000" lvl="4" indent="-31750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5pPr>
            <a:lvl6pPr marL="2743200" lvl="5" indent="-31750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6pPr>
            <a:lvl7pPr marL="3200400" lvl="6" indent="-31750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7pPr>
            <a:lvl8pPr marL="3657600" lvl="7" indent="-31750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8pPr>
            <a:lvl9pPr marL="4114800" lvl="8" indent="-317500">
              <a:lnSpc>
                <a:spcPct val="100000"/>
              </a:lnSpc>
              <a:spcBef>
                <a:spcPts val="1600"/>
              </a:spcBef>
              <a:spcAft>
                <a:spcPts val="1600"/>
              </a:spcAft>
              <a:buClr>
                <a:schemeClr val="dk1"/>
              </a:buClr>
              <a:buSzPts val="1400"/>
              <a:buFont typeface="Exo"/>
              <a:buChar char="■"/>
              <a:defRPr>
                <a:solidFill>
                  <a:schemeClr val="dk1"/>
                </a:solidFill>
                <a:latin typeface="Exo"/>
                <a:ea typeface="Exo"/>
                <a:cs typeface="Exo"/>
                <a:sym typeface="Ex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hyperlink" Target="https://www.kaggle.com/datasets/fedesoriano/stroke-prediction-dataset"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hyperlink" Target="https://datahack.analyticsvidhya.com/contest/mckinsey-analytics-online-hackathon/"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1.xml"/><Relationship Id="rId1" Type="http://schemas.openxmlformats.org/officeDocument/2006/relationships/slideLayout" Target="../slideLayouts/slideLayout12.xml"/><Relationship Id="rId5" Type="http://schemas.openxmlformats.org/officeDocument/2006/relationships/image" Target="../media/image94.png"/><Relationship Id="rId4" Type="http://schemas.openxmlformats.org/officeDocument/2006/relationships/image" Target="../media/image114.png"/></Relationships>
</file>

<file path=ppt/slides/_rels/slide10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02.xml"/><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3" Type="http://schemas.openxmlformats.org/officeDocument/2006/relationships/image" Target="../media/image120.gif"/><Relationship Id="rId2" Type="http://schemas.openxmlformats.org/officeDocument/2006/relationships/notesSlide" Target="../notesSlides/notesSlide103.xml"/><Relationship Id="rId1" Type="http://schemas.openxmlformats.org/officeDocument/2006/relationships/slideLayout" Target="../slideLayouts/slideLayout19.xml"/></Relationships>
</file>

<file path=ppt/slides/_rels/slide10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04.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8.xml"/><Relationship Id="rId5" Type="http://schemas.openxmlformats.org/officeDocument/2006/relationships/image" Target="../media/image33.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18.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18.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18.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18.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18.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18.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18.xml"/><Relationship Id="rId5" Type="http://schemas.openxmlformats.org/officeDocument/2006/relationships/image" Target="../media/image53.png"/><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18.xml"/><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0.xml"/><Relationship Id="rId1" Type="http://schemas.openxmlformats.org/officeDocument/2006/relationships/slideLayout" Target="../slideLayouts/slideLayout18.xml"/><Relationship Id="rId4" Type="http://schemas.openxmlformats.org/officeDocument/2006/relationships/image" Target="../media/image59.png"/></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5.xml"/><Relationship Id="rId1" Type="http://schemas.openxmlformats.org/officeDocument/2006/relationships/slideLayout" Target="../slideLayouts/slideLayout18.xml"/><Relationship Id="rId5" Type="http://schemas.openxmlformats.org/officeDocument/2006/relationships/image" Target="../media/image66.png"/><Relationship Id="rId4" Type="http://schemas.openxmlformats.org/officeDocument/2006/relationships/image" Target="../media/image65.png"/></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8.xml"/><Relationship Id="rId1" Type="http://schemas.openxmlformats.org/officeDocument/2006/relationships/slideLayout" Target="../slideLayouts/slideLayout18.xml"/><Relationship Id="rId5" Type="http://schemas.openxmlformats.org/officeDocument/2006/relationships/image" Target="../media/image70.png"/><Relationship Id="rId4" Type="http://schemas.openxmlformats.org/officeDocument/2006/relationships/image" Target="../media/image44.png"/></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hyperlink" Target="https://www.ncbi.nlm.nih.gov/pmc/articles/PMC8562433/" TargetMode="External"/><Relationship Id="rId5" Type="http://schemas.openxmlformats.org/officeDocument/2006/relationships/hyperlink" Target="https://www.channelnewsasia.com/cna-insider/why-healthcare-workers-singapore-hospitals-resignations-2647746" TargetMode="Externa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7.xml"/><Relationship Id="rId1" Type="http://schemas.openxmlformats.org/officeDocument/2006/relationships/slideLayout" Target="../slideLayouts/slideLayout12.xml"/><Relationship Id="rId4" Type="http://schemas.openxmlformats.org/officeDocument/2006/relationships/image" Target="../media/image79.png"/></Relationships>
</file>

<file path=ppt/slides/_rels/slide6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9.xml"/><Relationship Id="rId1" Type="http://schemas.openxmlformats.org/officeDocument/2006/relationships/slideLayout" Target="../slideLayouts/slideLayout1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0.xml"/><Relationship Id="rId1" Type="http://schemas.openxmlformats.org/officeDocument/2006/relationships/slideLayout" Target="../slideLayouts/slideLayout12.xml"/><Relationship Id="rId4" Type="http://schemas.openxmlformats.org/officeDocument/2006/relationships/image" Target="../media/image86.png"/></Relationships>
</file>

<file path=ppt/slides/_rels/slide7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1.xml"/><Relationship Id="rId1" Type="http://schemas.openxmlformats.org/officeDocument/2006/relationships/slideLayout" Target="../slideLayouts/slideLayout12.xml"/><Relationship Id="rId5" Type="http://schemas.openxmlformats.org/officeDocument/2006/relationships/image" Target="../media/image89.png"/><Relationship Id="rId4" Type="http://schemas.openxmlformats.org/officeDocument/2006/relationships/image" Target="../media/image88.png"/></Relationships>
</file>

<file path=ppt/slides/_rels/slide7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2.xml"/><Relationship Id="rId1" Type="http://schemas.openxmlformats.org/officeDocument/2006/relationships/slideLayout" Target="../slideLayouts/slideLayout12.xml"/><Relationship Id="rId4" Type="http://schemas.openxmlformats.org/officeDocument/2006/relationships/image" Target="../media/image91.png"/></Relationships>
</file>

<file path=ppt/slides/_rels/slide73.xml.rels><?xml version="1.0" encoding="UTF-8" standalone="yes"?>
<Relationships xmlns="http://schemas.openxmlformats.org/package/2006/relationships"><Relationship Id="rId3" Type="http://schemas.openxmlformats.org/officeDocument/2006/relationships/image" Target="../media/image92.gif"/><Relationship Id="rId2" Type="http://schemas.openxmlformats.org/officeDocument/2006/relationships/notesSlide" Target="../notesSlides/notesSlide73.xml"/><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74.xml"/><Relationship Id="rId1" Type="http://schemas.openxmlformats.org/officeDocument/2006/relationships/slideLayout" Target="../slideLayouts/slideLayout24.xml"/></Relationships>
</file>

<file path=ppt/slides/_rels/slide7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76.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9.xml"/><Relationship Id="rId1" Type="http://schemas.openxmlformats.org/officeDocument/2006/relationships/slideLayout" Target="../slideLayouts/slideLayout12.xml"/><Relationship Id="rId5" Type="http://schemas.openxmlformats.org/officeDocument/2006/relationships/image" Target="../media/image98.png"/><Relationship Id="rId4" Type="http://schemas.openxmlformats.org/officeDocument/2006/relationships/image" Target="../media/image9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0.xml"/><Relationship Id="rId1" Type="http://schemas.openxmlformats.org/officeDocument/2006/relationships/slideLayout" Target="../slideLayouts/slideLayout12.xml"/><Relationship Id="rId4" Type="http://schemas.openxmlformats.org/officeDocument/2006/relationships/image" Target="../media/image100.png"/></Relationships>
</file>

<file path=ppt/slides/_rels/slide8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3.xml"/><Relationship Id="rId1" Type="http://schemas.openxmlformats.org/officeDocument/2006/relationships/slideLayout" Target="../slideLayouts/slideLayout18.xml"/><Relationship Id="rId4" Type="http://schemas.openxmlformats.org/officeDocument/2006/relationships/image" Target="../media/image104.png"/></Relationships>
</file>

<file path=ppt/slides/_rels/slide8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4.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85.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91.xml"/><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95.xml"/><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2"/>
          <p:cNvSpPr txBox="1">
            <a:spLocks noGrp="1"/>
          </p:cNvSpPr>
          <p:nvPr>
            <p:ph type="ctrTitle"/>
          </p:nvPr>
        </p:nvSpPr>
        <p:spPr>
          <a:xfrm>
            <a:off x="270625" y="869300"/>
            <a:ext cx="5330400" cy="240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500"/>
              <a:t>Predictive Analytics Project</a:t>
            </a:r>
            <a:endParaRPr sz="4500"/>
          </a:p>
          <a:p>
            <a:pPr marL="0" lvl="0" indent="0" algn="l" rtl="0">
              <a:spcBef>
                <a:spcPts val="0"/>
              </a:spcBef>
              <a:spcAft>
                <a:spcPts val="0"/>
              </a:spcAft>
              <a:buNone/>
            </a:pPr>
            <a:r>
              <a:rPr lang="en" sz="3500" b="0">
                <a:solidFill>
                  <a:srgbClr val="0B5394"/>
                </a:solidFill>
              </a:rPr>
              <a:t>Healthcare Prediction</a:t>
            </a:r>
            <a:endParaRPr sz="3500" b="0">
              <a:solidFill>
                <a:srgbClr val="0B5394"/>
              </a:solidFill>
            </a:endParaRPr>
          </a:p>
          <a:p>
            <a:pPr marL="0" lvl="0" indent="0" algn="l" rtl="0">
              <a:spcBef>
                <a:spcPts val="0"/>
              </a:spcBef>
              <a:spcAft>
                <a:spcPts val="0"/>
              </a:spcAft>
              <a:buNone/>
            </a:pPr>
            <a:r>
              <a:rPr lang="en" sz="2500" b="0">
                <a:solidFill>
                  <a:srgbClr val="0B5394"/>
                </a:solidFill>
              </a:rPr>
              <a:t>(Stroke &amp; Diabetes)</a:t>
            </a:r>
            <a:endParaRPr sz="2500" b="0">
              <a:solidFill>
                <a:srgbClr val="0B5394"/>
              </a:solidFill>
            </a:endParaRPr>
          </a:p>
        </p:txBody>
      </p:sp>
      <p:sp>
        <p:nvSpPr>
          <p:cNvPr id="322" name="Google Shape;322;p42"/>
          <p:cNvSpPr/>
          <p:nvPr/>
        </p:nvSpPr>
        <p:spPr>
          <a:xfrm>
            <a:off x="310537" y="3733388"/>
            <a:ext cx="4003500" cy="629100"/>
          </a:xfrm>
          <a:prstGeom prst="roundRect">
            <a:avLst>
              <a:gd name="adj" fmla="val 5000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2"/>
          <p:cNvSpPr txBox="1">
            <a:spLocks noGrp="1"/>
          </p:cNvSpPr>
          <p:nvPr>
            <p:ph type="subTitle" idx="1"/>
          </p:nvPr>
        </p:nvSpPr>
        <p:spPr>
          <a:xfrm>
            <a:off x="934075" y="3733391"/>
            <a:ext cx="2756400" cy="70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By: Shermaine, Shi Min, </a:t>
            </a:r>
            <a:endParaRPr sz="1400"/>
          </a:p>
          <a:p>
            <a:pPr marL="0" lvl="0" indent="0" algn="ctr" rtl="0">
              <a:spcBef>
                <a:spcPts val="0"/>
              </a:spcBef>
              <a:spcAft>
                <a:spcPts val="0"/>
              </a:spcAft>
              <a:buNone/>
            </a:pPr>
            <a:r>
              <a:rPr lang="en" sz="1400"/>
              <a:t>Zhang Xiang &amp; Rawtbhik</a:t>
            </a:r>
            <a:endParaRPr sz="1400"/>
          </a:p>
        </p:txBody>
      </p:sp>
      <p:sp>
        <p:nvSpPr>
          <p:cNvPr id="324" name="Google Shape;324;p42"/>
          <p:cNvSpPr/>
          <p:nvPr/>
        </p:nvSpPr>
        <p:spPr>
          <a:xfrm>
            <a:off x="8548675" y="3328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5" name="Google Shape;325;p42"/>
          <p:cNvCxnSpPr/>
          <p:nvPr/>
        </p:nvCxnSpPr>
        <p:spPr>
          <a:xfrm>
            <a:off x="270637" y="3502550"/>
            <a:ext cx="3999000" cy="0"/>
          </a:xfrm>
          <a:prstGeom prst="straightConnector1">
            <a:avLst/>
          </a:prstGeom>
          <a:noFill/>
          <a:ln w="19050" cap="flat" cmpd="sng">
            <a:solidFill>
              <a:schemeClr val="accent1"/>
            </a:solidFill>
            <a:prstDash val="solid"/>
            <a:round/>
            <a:headEnd type="none" w="med" len="med"/>
            <a:tailEnd type="none" w="med" len="med"/>
          </a:ln>
        </p:spPr>
      </p:cxnSp>
      <p:pic>
        <p:nvPicPr>
          <p:cNvPr id="326" name="Google Shape;326;p42"/>
          <p:cNvPicPr preferRelativeResize="0"/>
          <p:nvPr/>
        </p:nvPicPr>
        <p:blipFill>
          <a:blip r:embed="rId3">
            <a:alphaModFix/>
          </a:blip>
          <a:stretch>
            <a:fillRect/>
          </a:stretch>
        </p:blipFill>
        <p:spPr>
          <a:xfrm>
            <a:off x="5601025" y="772325"/>
            <a:ext cx="2947650" cy="3861650"/>
          </a:xfrm>
          <a:prstGeom prst="rect">
            <a:avLst/>
          </a:prstGeom>
          <a:noFill/>
          <a:ln>
            <a:noFill/>
          </a:ln>
        </p:spPr>
      </p:pic>
      <p:pic>
        <p:nvPicPr>
          <p:cNvPr id="327" name="Google Shape;327;p42"/>
          <p:cNvPicPr preferRelativeResize="0"/>
          <p:nvPr/>
        </p:nvPicPr>
        <p:blipFill rotWithShape="1">
          <a:blip r:embed="rId4">
            <a:alphaModFix/>
          </a:blip>
          <a:srcRect l="60513" t="15763" r="16584" b="61860"/>
          <a:stretch/>
        </p:blipFill>
        <p:spPr>
          <a:xfrm>
            <a:off x="5674800" y="621150"/>
            <a:ext cx="1094076" cy="10689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51"/>
          <p:cNvSpPr txBox="1">
            <a:spLocks noGrp="1"/>
          </p:cNvSpPr>
          <p:nvPr>
            <p:ph type="title"/>
          </p:nvPr>
        </p:nvSpPr>
        <p:spPr>
          <a:xfrm>
            <a:off x="2107557" y="158500"/>
            <a:ext cx="4929000" cy="89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Selected Dataset</a:t>
            </a:r>
            <a:endParaRPr sz="4000"/>
          </a:p>
        </p:txBody>
      </p:sp>
      <p:sp>
        <p:nvSpPr>
          <p:cNvPr id="496" name="Google Shape;496;p51"/>
          <p:cNvSpPr txBox="1"/>
          <p:nvPr/>
        </p:nvSpPr>
        <p:spPr>
          <a:xfrm>
            <a:off x="251700" y="978100"/>
            <a:ext cx="8640600" cy="2796300"/>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0"/>
              </a:spcBef>
              <a:spcAft>
                <a:spcPts val="0"/>
              </a:spcAft>
              <a:buSzPts val="1500"/>
              <a:buFont typeface="Exo"/>
              <a:buChar char="●"/>
            </a:pPr>
            <a:r>
              <a:rPr lang="en" sz="1500">
                <a:latin typeface="Exo"/>
                <a:ea typeface="Exo"/>
                <a:cs typeface="Exo"/>
                <a:sym typeface="Exo"/>
              </a:rPr>
              <a:t>Our stroke dataset is retrieved from </a:t>
            </a:r>
            <a:r>
              <a:rPr lang="en" sz="1500" u="sng">
                <a:solidFill>
                  <a:srgbClr val="1155CC"/>
                </a:solidFill>
                <a:latin typeface="Exo"/>
                <a:ea typeface="Exo"/>
                <a:cs typeface="Exo"/>
                <a:sym typeface="Exo"/>
                <a:hlinkClick r:id="rId3">
                  <a:extLst>
                    <a:ext uri="{A12FA001-AC4F-418D-AE19-62706E023703}">
                      <ahyp:hlinkClr xmlns:ahyp="http://schemas.microsoft.com/office/drawing/2018/hyperlinkcolor" val="tx"/>
                    </a:ext>
                  </a:extLst>
                </a:hlinkClick>
              </a:rPr>
              <a:t>Kaggle</a:t>
            </a:r>
            <a:r>
              <a:rPr lang="en" sz="1500">
                <a:latin typeface="Exo"/>
                <a:ea typeface="Exo"/>
                <a:cs typeface="Exo"/>
                <a:sym typeface="Exo"/>
              </a:rPr>
              <a:t>, a </a:t>
            </a:r>
            <a:r>
              <a:rPr lang="en" sz="1500" b="1">
                <a:latin typeface="Exo"/>
                <a:ea typeface="Exo"/>
                <a:cs typeface="Exo"/>
                <a:sym typeface="Exo"/>
              </a:rPr>
              <a:t>public </a:t>
            </a:r>
            <a:r>
              <a:rPr lang="en" sz="1500">
                <a:latin typeface="Exo"/>
                <a:ea typeface="Exo"/>
                <a:cs typeface="Exo"/>
                <a:sym typeface="Exo"/>
              </a:rPr>
              <a:t>data repository for datasets. As part of </a:t>
            </a:r>
            <a:r>
              <a:rPr lang="en" sz="1500" u="sng">
                <a:solidFill>
                  <a:srgbClr val="1155CC"/>
                </a:solidFill>
                <a:latin typeface="Exo"/>
                <a:ea typeface="Exo"/>
                <a:cs typeface="Exo"/>
                <a:sym typeface="Exo"/>
                <a:hlinkClick r:id="rId4">
                  <a:extLst>
                    <a:ext uri="{A12FA001-AC4F-418D-AE19-62706E023703}">
                      <ahyp:hlinkClr xmlns:ahyp="http://schemas.microsoft.com/office/drawing/2018/hyperlinkcolor" val="tx"/>
                    </a:ext>
                  </a:extLst>
                </a:hlinkClick>
              </a:rPr>
              <a:t>McKinsey &amp; Company</a:t>
            </a:r>
            <a:r>
              <a:rPr lang="en" sz="1500">
                <a:latin typeface="Exo"/>
                <a:ea typeface="Exo"/>
                <a:cs typeface="Exo"/>
                <a:sym typeface="Exo"/>
              </a:rPr>
              <a:t>'s healthcare </a:t>
            </a:r>
            <a:r>
              <a:rPr lang="en" sz="1500" b="1">
                <a:latin typeface="Exo"/>
                <a:ea typeface="Exo"/>
                <a:cs typeface="Exo"/>
                <a:sym typeface="Exo"/>
              </a:rPr>
              <a:t>hackathon challenge</a:t>
            </a:r>
            <a:r>
              <a:rPr lang="en" sz="1500">
                <a:latin typeface="Exo"/>
                <a:ea typeface="Exo"/>
                <a:cs typeface="Exo"/>
                <a:sym typeface="Exo"/>
              </a:rPr>
              <a:t> in 2018, they published this dataset of </a:t>
            </a:r>
            <a:r>
              <a:rPr lang="en" sz="1500" b="1">
                <a:latin typeface="Exo"/>
                <a:ea typeface="Exo"/>
                <a:cs typeface="Exo"/>
                <a:sym typeface="Exo"/>
              </a:rPr>
              <a:t>electronic health records</a:t>
            </a:r>
            <a:r>
              <a:rPr lang="en" sz="1500">
                <a:latin typeface="Exo"/>
                <a:ea typeface="Exo"/>
                <a:cs typeface="Exo"/>
                <a:sym typeface="Exo"/>
              </a:rPr>
              <a:t>, which is now publicly available on Kaggle.</a:t>
            </a:r>
            <a:endParaRPr sz="1500">
              <a:latin typeface="Exo"/>
              <a:ea typeface="Exo"/>
              <a:cs typeface="Exo"/>
              <a:sym typeface="Exo"/>
            </a:endParaRPr>
          </a:p>
          <a:p>
            <a:pPr marL="457200" lvl="0" indent="0" algn="l" rtl="0">
              <a:lnSpc>
                <a:spcPct val="115000"/>
              </a:lnSpc>
              <a:spcBef>
                <a:spcPts val="1000"/>
              </a:spcBef>
              <a:spcAft>
                <a:spcPts val="0"/>
              </a:spcAft>
              <a:buNone/>
            </a:pPr>
            <a:endParaRPr sz="1500">
              <a:latin typeface="Exo"/>
              <a:ea typeface="Exo"/>
              <a:cs typeface="Exo"/>
              <a:sym typeface="Exo"/>
            </a:endParaRPr>
          </a:p>
          <a:p>
            <a:pPr marL="457200" lvl="0" indent="-323850" algn="l" rtl="0">
              <a:lnSpc>
                <a:spcPct val="115000"/>
              </a:lnSpc>
              <a:spcBef>
                <a:spcPts val="0"/>
              </a:spcBef>
              <a:spcAft>
                <a:spcPts val="0"/>
              </a:spcAft>
              <a:buSzPts val="1500"/>
              <a:buFont typeface="Exo"/>
              <a:buChar char="●"/>
            </a:pPr>
            <a:r>
              <a:rPr lang="en" sz="1500">
                <a:latin typeface="Exo"/>
                <a:ea typeface="Exo"/>
                <a:cs typeface="Exo"/>
                <a:sym typeface="Exo"/>
              </a:rPr>
              <a:t>What is Electronic Health Record (EHR)? → a repository of patient information, consisting of patient’s </a:t>
            </a:r>
            <a:r>
              <a:rPr lang="en" sz="1500" b="1">
                <a:latin typeface="Exo"/>
                <a:ea typeface="Exo"/>
                <a:cs typeface="Exo"/>
                <a:sym typeface="Exo"/>
              </a:rPr>
              <a:t>vitals, diagnoses, and medical exam results, </a:t>
            </a:r>
            <a:r>
              <a:rPr lang="en" sz="1500">
                <a:latin typeface="Exo"/>
                <a:ea typeface="Exo"/>
                <a:cs typeface="Exo"/>
                <a:sym typeface="Exo"/>
              </a:rPr>
              <a:t> keyed by 4 qualified physicians.</a:t>
            </a:r>
            <a:endParaRPr sz="1500">
              <a:latin typeface="Exo"/>
              <a:ea typeface="Exo"/>
              <a:cs typeface="Exo"/>
              <a:sym typeface="Exo"/>
            </a:endParaRPr>
          </a:p>
          <a:p>
            <a:pPr marL="457200" lvl="0" indent="0" algn="l" rtl="0">
              <a:lnSpc>
                <a:spcPct val="115000"/>
              </a:lnSpc>
              <a:spcBef>
                <a:spcPts val="1000"/>
              </a:spcBef>
              <a:spcAft>
                <a:spcPts val="0"/>
              </a:spcAft>
              <a:buNone/>
            </a:pPr>
            <a:endParaRPr sz="1500" b="1">
              <a:latin typeface="Exo"/>
              <a:ea typeface="Exo"/>
              <a:cs typeface="Exo"/>
              <a:sym typeface="Exo"/>
            </a:endParaRPr>
          </a:p>
          <a:p>
            <a:pPr marL="457200" lvl="0" indent="-323850" algn="l" rtl="0">
              <a:lnSpc>
                <a:spcPct val="115000"/>
              </a:lnSpc>
              <a:spcBef>
                <a:spcPts val="0"/>
              </a:spcBef>
              <a:spcAft>
                <a:spcPts val="0"/>
              </a:spcAft>
              <a:buSzPts val="1500"/>
              <a:buFont typeface="Exo"/>
              <a:buChar char="●"/>
            </a:pPr>
            <a:r>
              <a:rPr lang="en" sz="1500">
                <a:latin typeface="Exo"/>
                <a:ea typeface="Exo"/>
                <a:cs typeface="Exo"/>
                <a:sym typeface="Exo"/>
              </a:rPr>
              <a:t>Dataset contains: </a:t>
            </a:r>
            <a:r>
              <a:rPr lang="en" sz="1500" b="1">
                <a:latin typeface="Exo"/>
                <a:ea typeface="Exo"/>
                <a:cs typeface="Exo"/>
                <a:sym typeface="Exo"/>
              </a:rPr>
              <a:t>5110 EHR observations with 12 attributes</a:t>
            </a:r>
            <a:r>
              <a:rPr lang="en" sz="1500">
                <a:latin typeface="Exo"/>
                <a:ea typeface="Exo"/>
                <a:cs typeface="Exo"/>
                <a:sym typeface="Exo"/>
              </a:rPr>
              <a:t>.</a:t>
            </a:r>
            <a:r>
              <a:rPr lang="en" sz="1500" b="1">
                <a:latin typeface="Exo"/>
                <a:ea typeface="Exo"/>
                <a:cs typeface="Exo"/>
                <a:sym typeface="Exo"/>
              </a:rPr>
              <a:t> The target is a binary value</a:t>
            </a:r>
            <a:r>
              <a:rPr lang="en" sz="1500">
                <a:latin typeface="Exo"/>
                <a:ea typeface="Exo"/>
                <a:cs typeface="Exo"/>
                <a:sym typeface="Exo"/>
              </a:rPr>
              <a:t>, indicating whether or not the patient has suffered a stroke. </a:t>
            </a:r>
            <a:endParaRPr sz="1500" b="1">
              <a:latin typeface="Exo"/>
              <a:ea typeface="Exo"/>
              <a:cs typeface="Exo"/>
              <a:sym typeface="Exo"/>
            </a:endParaRPr>
          </a:p>
        </p:txBody>
      </p:sp>
      <p:sp>
        <p:nvSpPr>
          <p:cNvPr id="497" name="Google Shape;497;p51"/>
          <p:cNvSpPr txBox="1"/>
          <p:nvPr/>
        </p:nvSpPr>
        <p:spPr>
          <a:xfrm>
            <a:off x="251700" y="3846575"/>
            <a:ext cx="7990200" cy="946500"/>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0"/>
              </a:spcBef>
              <a:spcAft>
                <a:spcPts val="0"/>
              </a:spcAft>
              <a:buSzPts val="1500"/>
              <a:buFont typeface="Exo"/>
              <a:buChar char="●"/>
            </a:pPr>
            <a:r>
              <a:rPr lang="en" sz="1500">
                <a:latin typeface="Exo"/>
                <a:ea typeface="Exo"/>
                <a:cs typeface="Exo"/>
                <a:sym typeface="Exo"/>
              </a:rPr>
              <a:t>Input attributes in EHRs include patient identifiers, gender and age, along with binary information of hypertension, heart disease, marital status, occupation, place of residence, average glucose level, body mass index, and smoking status. </a:t>
            </a:r>
            <a:endParaRPr sz="1500" b="1">
              <a:latin typeface="Exo"/>
              <a:ea typeface="Exo"/>
              <a:cs typeface="Exo"/>
              <a:sym typeface="Ex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7"/>
                                        </p:tgtEl>
                                        <p:attrNameLst>
                                          <p:attrName>style.visibility</p:attrName>
                                        </p:attrNameLst>
                                      </p:cBhvr>
                                      <p:to>
                                        <p:strVal val="visible"/>
                                      </p:to>
                                    </p:set>
                                    <p:animEffect transition="in" filter="fade">
                                      <p:cBhvr>
                                        <p:cTn id="7" dur="1000"/>
                                        <p:tgtEl>
                                          <p:spTgt spid="4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sp>
        <p:nvSpPr>
          <p:cNvPr id="1301" name="Google Shape;1301;p143"/>
          <p:cNvSpPr txBox="1">
            <a:spLocks noGrp="1"/>
          </p:cNvSpPr>
          <p:nvPr>
            <p:ph type="title"/>
          </p:nvPr>
        </p:nvSpPr>
        <p:spPr>
          <a:xfrm>
            <a:off x="733700" y="443400"/>
            <a:ext cx="5831700" cy="89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Model Comparison </a:t>
            </a:r>
            <a:endParaRPr sz="2000" b="0" i="1"/>
          </a:p>
        </p:txBody>
      </p:sp>
      <p:sp>
        <p:nvSpPr>
          <p:cNvPr id="1302" name="Google Shape;1302;p143"/>
          <p:cNvSpPr txBox="1"/>
          <p:nvPr/>
        </p:nvSpPr>
        <p:spPr>
          <a:xfrm>
            <a:off x="4929725" y="1052738"/>
            <a:ext cx="3765300" cy="400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000"/>
              </a:spcBef>
              <a:spcAft>
                <a:spcPts val="1000"/>
              </a:spcAft>
              <a:buNone/>
            </a:pPr>
            <a:endParaRPr>
              <a:latin typeface="Exo"/>
              <a:ea typeface="Exo"/>
              <a:cs typeface="Exo"/>
              <a:sym typeface="Exo"/>
            </a:endParaRPr>
          </a:p>
        </p:txBody>
      </p:sp>
      <p:pic>
        <p:nvPicPr>
          <p:cNvPr id="1303" name="Google Shape;1303;p143"/>
          <p:cNvPicPr preferRelativeResize="0"/>
          <p:nvPr/>
        </p:nvPicPr>
        <p:blipFill>
          <a:blip r:embed="rId3">
            <a:alphaModFix/>
          </a:blip>
          <a:stretch>
            <a:fillRect/>
          </a:stretch>
        </p:blipFill>
        <p:spPr>
          <a:xfrm>
            <a:off x="1955513" y="1452938"/>
            <a:ext cx="5232974" cy="3385762"/>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307"/>
        <p:cNvGrpSpPr/>
        <p:nvPr/>
      </p:nvGrpSpPr>
      <p:grpSpPr>
        <a:xfrm>
          <a:off x="0" y="0"/>
          <a:ext cx="0" cy="0"/>
          <a:chOff x="0" y="0"/>
          <a:chExt cx="0" cy="0"/>
        </a:xfrm>
      </p:grpSpPr>
      <p:sp>
        <p:nvSpPr>
          <p:cNvPr id="1308" name="Google Shape;1308;p144"/>
          <p:cNvSpPr txBox="1">
            <a:spLocks noGrp="1"/>
          </p:cNvSpPr>
          <p:nvPr>
            <p:ph type="title"/>
          </p:nvPr>
        </p:nvSpPr>
        <p:spPr>
          <a:xfrm>
            <a:off x="733700" y="443400"/>
            <a:ext cx="5831700" cy="89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Model Comparison </a:t>
            </a:r>
            <a:endParaRPr sz="2000" b="0" i="1"/>
          </a:p>
        </p:txBody>
      </p:sp>
      <p:pic>
        <p:nvPicPr>
          <p:cNvPr id="1309" name="Google Shape;1309;p144"/>
          <p:cNvPicPr preferRelativeResize="0"/>
          <p:nvPr/>
        </p:nvPicPr>
        <p:blipFill rotWithShape="1">
          <a:blip r:embed="rId3">
            <a:alphaModFix/>
          </a:blip>
          <a:srcRect b="67599"/>
          <a:stretch/>
        </p:blipFill>
        <p:spPr>
          <a:xfrm>
            <a:off x="1888725" y="3256825"/>
            <a:ext cx="5366550" cy="1181099"/>
          </a:xfrm>
          <a:prstGeom prst="rect">
            <a:avLst/>
          </a:prstGeom>
          <a:noFill/>
          <a:ln>
            <a:noFill/>
          </a:ln>
        </p:spPr>
      </p:pic>
      <p:pic>
        <p:nvPicPr>
          <p:cNvPr id="1310" name="Google Shape;1310;p144"/>
          <p:cNvPicPr preferRelativeResize="0"/>
          <p:nvPr/>
        </p:nvPicPr>
        <p:blipFill rotWithShape="1">
          <a:blip r:embed="rId4">
            <a:alphaModFix/>
          </a:blip>
          <a:srcRect t="3090" b="60811"/>
          <a:stretch/>
        </p:blipFill>
        <p:spPr>
          <a:xfrm>
            <a:off x="4884400" y="1667400"/>
            <a:ext cx="4175099" cy="1157669"/>
          </a:xfrm>
          <a:prstGeom prst="rect">
            <a:avLst/>
          </a:prstGeom>
          <a:noFill/>
          <a:ln>
            <a:noFill/>
          </a:ln>
        </p:spPr>
      </p:pic>
      <p:sp>
        <p:nvSpPr>
          <p:cNvPr id="1311" name="Google Shape;1311;p144"/>
          <p:cNvSpPr/>
          <p:nvPr/>
        </p:nvSpPr>
        <p:spPr>
          <a:xfrm>
            <a:off x="2390525" y="3807625"/>
            <a:ext cx="4827300" cy="497700"/>
          </a:xfrm>
          <a:prstGeom prst="rect">
            <a:avLst/>
          </a:prstGeom>
          <a:noFill/>
          <a:ln w="9525" cap="flat" cmpd="sng">
            <a:solidFill>
              <a:srgbClr val="D63E3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12" name="Google Shape;1312;p144"/>
          <p:cNvPicPr preferRelativeResize="0"/>
          <p:nvPr/>
        </p:nvPicPr>
        <p:blipFill rotWithShape="1">
          <a:blip r:embed="rId5">
            <a:alphaModFix/>
          </a:blip>
          <a:srcRect b="64188"/>
          <a:stretch/>
        </p:blipFill>
        <p:spPr>
          <a:xfrm>
            <a:off x="0" y="1642863"/>
            <a:ext cx="4827300" cy="1129009"/>
          </a:xfrm>
          <a:prstGeom prst="rect">
            <a:avLst/>
          </a:prstGeom>
          <a:noFill/>
          <a:ln>
            <a:noFill/>
          </a:ln>
        </p:spPr>
      </p:pic>
      <p:sp>
        <p:nvSpPr>
          <p:cNvPr id="1313" name="Google Shape;1313;p144"/>
          <p:cNvSpPr/>
          <p:nvPr/>
        </p:nvSpPr>
        <p:spPr>
          <a:xfrm>
            <a:off x="5415300" y="2218175"/>
            <a:ext cx="3629100" cy="630300"/>
          </a:xfrm>
          <a:prstGeom prst="rect">
            <a:avLst/>
          </a:prstGeom>
          <a:noFill/>
          <a:ln w="9525" cap="flat" cmpd="sng">
            <a:solidFill>
              <a:srgbClr val="D63E3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44"/>
          <p:cNvSpPr/>
          <p:nvPr/>
        </p:nvSpPr>
        <p:spPr>
          <a:xfrm>
            <a:off x="549300" y="2218175"/>
            <a:ext cx="4175100" cy="552300"/>
          </a:xfrm>
          <a:prstGeom prst="rect">
            <a:avLst/>
          </a:prstGeom>
          <a:noFill/>
          <a:ln w="9525" cap="flat" cmpd="sng">
            <a:solidFill>
              <a:srgbClr val="D63E3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19" name="Google Shape;1319;p145"/>
          <p:cNvSpPr txBox="1">
            <a:spLocks noGrp="1"/>
          </p:cNvSpPr>
          <p:nvPr>
            <p:ph type="title"/>
          </p:nvPr>
        </p:nvSpPr>
        <p:spPr>
          <a:xfrm>
            <a:off x="2689500" y="0"/>
            <a:ext cx="3765000" cy="123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a:t>
            </a:r>
            <a:endParaRPr/>
          </a:p>
        </p:txBody>
      </p:sp>
      <p:sp>
        <p:nvSpPr>
          <p:cNvPr id="1320" name="Google Shape;1320;p145"/>
          <p:cNvSpPr/>
          <p:nvPr/>
        </p:nvSpPr>
        <p:spPr>
          <a:xfrm>
            <a:off x="-852000" y="-824901"/>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A60AA9E7-FC14-A55F-4BFB-496996D5E63F}"/>
              </a:ext>
            </a:extLst>
          </p:cNvPr>
          <p:cNvPicPr>
            <a:picLocks noChangeAspect="1"/>
          </p:cNvPicPr>
          <p:nvPr/>
        </p:nvPicPr>
        <p:blipFill>
          <a:blip r:embed="rId3"/>
          <a:stretch>
            <a:fillRect/>
          </a:stretch>
        </p:blipFill>
        <p:spPr>
          <a:xfrm>
            <a:off x="1820941" y="960594"/>
            <a:ext cx="5502117" cy="4084674"/>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pic>
        <p:nvPicPr>
          <p:cNvPr id="1326" name="Google Shape;1326;p146"/>
          <p:cNvPicPr preferRelativeResize="0"/>
          <p:nvPr/>
        </p:nvPicPr>
        <p:blipFill rotWithShape="1">
          <a:blip r:embed="rId3">
            <a:alphaModFix/>
          </a:blip>
          <a:srcRect l="42259" t="36966" r="23813" b="23022"/>
          <a:stretch/>
        </p:blipFill>
        <p:spPr>
          <a:xfrm>
            <a:off x="5634050" y="2972725"/>
            <a:ext cx="1433650" cy="1690800"/>
          </a:xfrm>
          <a:prstGeom prst="rect">
            <a:avLst/>
          </a:prstGeom>
          <a:noFill/>
          <a:ln>
            <a:noFill/>
          </a:ln>
        </p:spPr>
      </p:pic>
      <p:pic>
        <p:nvPicPr>
          <p:cNvPr id="1327" name="Google Shape;1327;p146"/>
          <p:cNvPicPr preferRelativeResize="0"/>
          <p:nvPr/>
        </p:nvPicPr>
        <p:blipFill rotWithShape="1">
          <a:blip r:embed="rId3">
            <a:alphaModFix/>
          </a:blip>
          <a:srcRect l="10117" t="20845" r="55955" b="39142"/>
          <a:stretch/>
        </p:blipFill>
        <p:spPr>
          <a:xfrm rot="-5400000">
            <a:off x="1534275" y="2753300"/>
            <a:ext cx="1433650" cy="1690800"/>
          </a:xfrm>
          <a:prstGeom prst="rect">
            <a:avLst/>
          </a:prstGeom>
          <a:noFill/>
          <a:ln>
            <a:noFill/>
          </a:ln>
        </p:spPr>
      </p:pic>
      <p:sp>
        <p:nvSpPr>
          <p:cNvPr id="1328" name="Google Shape;1328;p146"/>
          <p:cNvSpPr/>
          <p:nvPr/>
        </p:nvSpPr>
        <p:spPr>
          <a:xfrm>
            <a:off x="2076313" y="1421975"/>
            <a:ext cx="1969200" cy="1690800"/>
          </a:xfrm>
          <a:prstGeom prst="roundRect">
            <a:avLst>
              <a:gd name="adj" fmla="val 16667"/>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4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Key Features </a:t>
            </a:r>
            <a:endParaRPr/>
          </a:p>
        </p:txBody>
      </p:sp>
      <p:sp>
        <p:nvSpPr>
          <p:cNvPr id="1330" name="Google Shape;1330;p146"/>
          <p:cNvSpPr txBox="1"/>
          <p:nvPr/>
        </p:nvSpPr>
        <p:spPr>
          <a:xfrm>
            <a:off x="2274163" y="1485000"/>
            <a:ext cx="1573500" cy="39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Prata"/>
                <a:ea typeface="Prata"/>
                <a:cs typeface="Prata"/>
                <a:sym typeface="Prata"/>
              </a:rPr>
              <a:t>Age</a:t>
            </a:r>
            <a:endParaRPr sz="2000" b="1">
              <a:solidFill>
                <a:schemeClr val="dk1"/>
              </a:solidFill>
              <a:latin typeface="Prata"/>
              <a:ea typeface="Prata"/>
              <a:cs typeface="Prata"/>
              <a:sym typeface="Prata"/>
            </a:endParaRPr>
          </a:p>
        </p:txBody>
      </p:sp>
      <p:sp>
        <p:nvSpPr>
          <p:cNvPr id="1331" name="Google Shape;1331;p146"/>
          <p:cNvSpPr txBox="1"/>
          <p:nvPr/>
        </p:nvSpPr>
        <p:spPr>
          <a:xfrm>
            <a:off x="2076313" y="1876500"/>
            <a:ext cx="1969200" cy="1262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latin typeface="Exo"/>
                <a:ea typeface="Exo"/>
                <a:cs typeface="Exo"/>
                <a:sym typeface="Exo"/>
              </a:rPr>
              <a:t>The older a person, the higher the chances of getting common health diseases</a:t>
            </a:r>
            <a:endParaRPr>
              <a:solidFill>
                <a:schemeClr val="dk1"/>
              </a:solidFill>
              <a:latin typeface="Exo"/>
              <a:ea typeface="Exo"/>
              <a:cs typeface="Exo"/>
              <a:sym typeface="Exo"/>
            </a:endParaRPr>
          </a:p>
        </p:txBody>
      </p:sp>
      <p:sp>
        <p:nvSpPr>
          <p:cNvPr id="1332" name="Google Shape;1332;p146"/>
          <p:cNvSpPr/>
          <p:nvPr/>
        </p:nvSpPr>
        <p:spPr>
          <a:xfrm>
            <a:off x="3560263" y="2939350"/>
            <a:ext cx="1969200" cy="1574100"/>
          </a:xfrm>
          <a:prstGeom prst="roundRect">
            <a:avLst>
              <a:gd name="adj" fmla="val 16667"/>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46"/>
          <p:cNvSpPr txBox="1"/>
          <p:nvPr/>
        </p:nvSpPr>
        <p:spPr>
          <a:xfrm>
            <a:off x="3758125" y="2939338"/>
            <a:ext cx="1573500" cy="39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Prata"/>
                <a:ea typeface="Prata"/>
                <a:cs typeface="Prata"/>
                <a:sym typeface="Prata"/>
              </a:rPr>
              <a:t>BMI</a:t>
            </a:r>
            <a:endParaRPr sz="2000" b="1">
              <a:solidFill>
                <a:schemeClr val="dk1"/>
              </a:solidFill>
              <a:latin typeface="Prata"/>
              <a:ea typeface="Prata"/>
              <a:cs typeface="Prata"/>
              <a:sym typeface="Prata"/>
            </a:endParaRPr>
          </a:p>
        </p:txBody>
      </p:sp>
      <p:sp>
        <p:nvSpPr>
          <p:cNvPr id="1334" name="Google Shape;1334;p146"/>
          <p:cNvSpPr txBox="1"/>
          <p:nvPr/>
        </p:nvSpPr>
        <p:spPr>
          <a:xfrm>
            <a:off x="3560275" y="3278113"/>
            <a:ext cx="1969200" cy="1262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latin typeface="Exo"/>
                <a:ea typeface="Exo"/>
                <a:cs typeface="Exo"/>
                <a:sym typeface="Exo"/>
              </a:rPr>
              <a:t>The higher the BMI of an individual, the higher the chances of common health diseases</a:t>
            </a:r>
            <a:endParaRPr>
              <a:solidFill>
                <a:schemeClr val="dk1"/>
              </a:solidFill>
              <a:latin typeface="Exo"/>
              <a:ea typeface="Exo"/>
              <a:cs typeface="Exo"/>
              <a:sym typeface="Exo"/>
            </a:endParaRPr>
          </a:p>
        </p:txBody>
      </p:sp>
      <p:sp>
        <p:nvSpPr>
          <p:cNvPr id="1335" name="Google Shape;1335;p146"/>
          <p:cNvSpPr/>
          <p:nvPr/>
        </p:nvSpPr>
        <p:spPr>
          <a:xfrm>
            <a:off x="5098488" y="1466401"/>
            <a:ext cx="1969200" cy="1690800"/>
          </a:xfrm>
          <a:prstGeom prst="roundRect">
            <a:avLst>
              <a:gd name="adj" fmla="val 16667"/>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46"/>
          <p:cNvSpPr txBox="1"/>
          <p:nvPr/>
        </p:nvSpPr>
        <p:spPr>
          <a:xfrm>
            <a:off x="5126550" y="1501425"/>
            <a:ext cx="1913100" cy="39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Prata"/>
                <a:ea typeface="Prata"/>
                <a:cs typeface="Prata"/>
                <a:sym typeface="Prata"/>
              </a:rPr>
              <a:t>Hypertension</a:t>
            </a:r>
            <a:endParaRPr sz="2000" b="1">
              <a:solidFill>
                <a:schemeClr val="dk1"/>
              </a:solidFill>
              <a:latin typeface="Prata"/>
              <a:ea typeface="Prata"/>
              <a:cs typeface="Prata"/>
              <a:sym typeface="Prata"/>
            </a:endParaRPr>
          </a:p>
        </p:txBody>
      </p:sp>
      <p:sp>
        <p:nvSpPr>
          <p:cNvPr id="1337" name="Google Shape;1337;p146"/>
          <p:cNvSpPr txBox="1"/>
          <p:nvPr/>
        </p:nvSpPr>
        <p:spPr>
          <a:xfrm>
            <a:off x="5098488" y="1860063"/>
            <a:ext cx="1969200" cy="1262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latin typeface="Exo"/>
                <a:ea typeface="Exo"/>
                <a:cs typeface="Exo"/>
                <a:sym typeface="Exo"/>
              </a:rPr>
              <a:t>The higher the blood pressure of an individual, the more prone they are to health problems</a:t>
            </a:r>
            <a:endParaRPr>
              <a:solidFill>
                <a:schemeClr val="dk1"/>
              </a:solidFill>
              <a:latin typeface="Exo"/>
              <a:ea typeface="Exo"/>
              <a:cs typeface="Exo"/>
              <a:sym typeface="Exo"/>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349"/>
        <p:cNvGrpSpPr/>
        <p:nvPr/>
      </p:nvGrpSpPr>
      <p:grpSpPr>
        <a:xfrm>
          <a:off x="0" y="0"/>
          <a:ext cx="0" cy="0"/>
          <a:chOff x="0" y="0"/>
          <a:chExt cx="0" cy="0"/>
        </a:xfrm>
      </p:grpSpPr>
      <p:sp>
        <p:nvSpPr>
          <p:cNvPr id="1350" name="Google Shape;1350;p148"/>
          <p:cNvSpPr txBox="1">
            <a:spLocks noGrp="1"/>
          </p:cNvSpPr>
          <p:nvPr>
            <p:ph type="title"/>
          </p:nvPr>
        </p:nvSpPr>
        <p:spPr>
          <a:xfrm>
            <a:off x="720000" y="132675"/>
            <a:ext cx="7704000" cy="138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THANK YOU</a:t>
            </a:r>
            <a:endParaRPr sz="6000"/>
          </a:p>
          <a:p>
            <a:pPr marL="0" lvl="0" indent="0" algn="ctr" rtl="0">
              <a:spcBef>
                <a:spcPts val="0"/>
              </a:spcBef>
              <a:spcAft>
                <a:spcPts val="0"/>
              </a:spcAft>
              <a:buNone/>
            </a:pPr>
            <a:r>
              <a:rPr lang="en" sz="3500" b="0">
                <a:latin typeface="Exo"/>
                <a:ea typeface="Exo"/>
                <a:cs typeface="Exo"/>
                <a:sym typeface="Exo"/>
              </a:rPr>
              <a:t>For your Attention :)</a:t>
            </a:r>
            <a:endParaRPr sz="4000" b="0">
              <a:solidFill>
                <a:srgbClr val="9E9E9E"/>
              </a:solidFill>
              <a:latin typeface="Exo"/>
              <a:ea typeface="Exo"/>
              <a:cs typeface="Exo"/>
              <a:sym typeface="Exo"/>
            </a:endParaRPr>
          </a:p>
        </p:txBody>
      </p:sp>
      <p:pic>
        <p:nvPicPr>
          <p:cNvPr id="3" name="Picture 2">
            <a:extLst>
              <a:ext uri="{FF2B5EF4-FFF2-40B4-BE49-F238E27FC236}">
                <a16:creationId xmlns:a16="http://schemas.microsoft.com/office/drawing/2014/main" id="{1F161F76-22E6-E1C8-D3D1-9619242DF131}"/>
              </a:ext>
            </a:extLst>
          </p:cNvPr>
          <p:cNvPicPr>
            <a:picLocks noChangeAspect="1"/>
          </p:cNvPicPr>
          <p:nvPr/>
        </p:nvPicPr>
        <p:blipFill>
          <a:blip r:embed="rId3"/>
          <a:stretch>
            <a:fillRect/>
          </a:stretch>
        </p:blipFill>
        <p:spPr>
          <a:xfrm>
            <a:off x="289931" y="1791629"/>
            <a:ext cx="8623609" cy="318893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52"/>
          <p:cNvSpPr txBox="1">
            <a:spLocks noGrp="1"/>
          </p:cNvSpPr>
          <p:nvPr>
            <p:ph type="title"/>
          </p:nvPr>
        </p:nvSpPr>
        <p:spPr>
          <a:xfrm>
            <a:off x="4811775" y="2144538"/>
            <a:ext cx="4867500" cy="191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Data Understanding</a:t>
            </a:r>
            <a:endParaRPr sz="4000"/>
          </a:p>
        </p:txBody>
      </p:sp>
      <p:sp>
        <p:nvSpPr>
          <p:cNvPr id="503" name="Google Shape;503;p52"/>
          <p:cNvSpPr txBox="1">
            <a:spLocks noGrp="1"/>
          </p:cNvSpPr>
          <p:nvPr>
            <p:ph type="title" idx="2"/>
          </p:nvPr>
        </p:nvSpPr>
        <p:spPr>
          <a:xfrm>
            <a:off x="4811775" y="1083438"/>
            <a:ext cx="1438500" cy="106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02b</a:t>
            </a:r>
            <a:endParaRPr/>
          </a:p>
        </p:txBody>
      </p:sp>
      <p:sp>
        <p:nvSpPr>
          <p:cNvPr id="504" name="Google Shape;504;p52"/>
          <p:cNvSpPr/>
          <p:nvPr/>
        </p:nvSpPr>
        <p:spPr>
          <a:xfrm>
            <a:off x="-852000" y="-824901"/>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5" name="Google Shape;505;p52"/>
          <p:cNvCxnSpPr/>
          <p:nvPr/>
        </p:nvCxnSpPr>
        <p:spPr>
          <a:xfrm rot="10800000" flipH="1">
            <a:off x="4860550" y="2051988"/>
            <a:ext cx="1411500" cy="21600"/>
          </a:xfrm>
          <a:prstGeom prst="straightConnector1">
            <a:avLst/>
          </a:prstGeom>
          <a:noFill/>
          <a:ln w="19050" cap="flat" cmpd="sng">
            <a:solidFill>
              <a:schemeClr val="accent1"/>
            </a:solidFill>
            <a:prstDash val="solid"/>
            <a:round/>
            <a:headEnd type="none" w="med" len="med"/>
            <a:tailEnd type="none" w="med" len="med"/>
          </a:ln>
        </p:spPr>
      </p:cxnSp>
      <p:pic>
        <p:nvPicPr>
          <p:cNvPr id="3" name="Picture 2">
            <a:extLst>
              <a:ext uri="{FF2B5EF4-FFF2-40B4-BE49-F238E27FC236}">
                <a16:creationId xmlns:a16="http://schemas.microsoft.com/office/drawing/2014/main" id="{E2CFFF17-96A4-F178-5FE0-F22425F000F9}"/>
              </a:ext>
            </a:extLst>
          </p:cNvPr>
          <p:cNvPicPr>
            <a:picLocks noChangeAspect="1"/>
          </p:cNvPicPr>
          <p:nvPr/>
        </p:nvPicPr>
        <p:blipFill>
          <a:blip r:embed="rId3"/>
          <a:stretch>
            <a:fillRect/>
          </a:stretch>
        </p:blipFill>
        <p:spPr>
          <a:xfrm>
            <a:off x="0" y="764801"/>
            <a:ext cx="4701947" cy="398560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53"/>
          <p:cNvSpPr txBox="1">
            <a:spLocks noGrp="1"/>
          </p:cNvSpPr>
          <p:nvPr>
            <p:ph type="title"/>
          </p:nvPr>
        </p:nvSpPr>
        <p:spPr>
          <a:xfrm>
            <a:off x="0" y="425000"/>
            <a:ext cx="6474600" cy="89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Data Understanding</a:t>
            </a:r>
            <a:endParaRPr sz="4000"/>
          </a:p>
          <a:p>
            <a:pPr marL="457200" lvl="0" indent="0" algn="l" rtl="0">
              <a:spcBef>
                <a:spcPts val="0"/>
              </a:spcBef>
              <a:spcAft>
                <a:spcPts val="0"/>
              </a:spcAft>
              <a:buNone/>
            </a:pPr>
            <a:r>
              <a:rPr lang="en" sz="2000" b="0" i="1"/>
              <a:t>   Dataset Unbalanceness</a:t>
            </a:r>
            <a:endParaRPr sz="2000" b="0" i="1"/>
          </a:p>
        </p:txBody>
      </p:sp>
      <p:pic>
        <p:nvPicPr>
          <p:cNvPr id="512" name="Google Shape;512;p53"/>
          <p:cNvPicPr preferRelativeResize="0"/>
          <p:nvPr/>
        </p:nvPicPr>
        <p:blipFill>
          <a:blip r:embed="rId3">
            <a:alphaModFix/>
          </a:blip>
          <a:stretch>
            <a:fillRect/>
          </a:stretch>
        </p:blipFill>
        <p:spPr>
          <a:xfrm>
            <a:off x="773700" y="1747050"/>
            <a:ext cx="4266225" cy="2441025"/>
          </a:xfrm>
          <a:prstGeom prst="rect">
            <a:avLst/>
          </a:prstGeom>
          <a:noFill/>
          <a:ln>
            <a:noFill/>
          </a:ln>
        </p:spPr>
      </p:pic>
      <p:sp>
        <p:nvSpPr>
          <p:cNvPr id="513" name="Google Shape;513;p53"/>
          <p:cNvSpPr txBox="1"/>
          <p:nvPr/>
        </p:nvSpPr>
        <p:spPr>
          <a:xfrm>
            <a:off x="5222584" y="1828450"/>
            <a:ext cx="3574500" cy="8958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
                <a:latin typeface="Exo"/>
                <a:ea typeface="Exo"/>
                <a:cs typeface="Exo"/>
                <a:sym typeface="Exo"/>
              </a:rPr>
              <a:t>About </a:t>
            </a:r>
            <a:r>
              <a:rPr lang="en" b="1">
                <a:latin typeface="Exo"/>
                <a:ea typeface="Exo"/>
                <a:cs typeface="Exo"/>
                <a:sym typeface="Exo"/>
              </a:rPr>
              <a:t>95%</a:t>
            </a:r>
            <a:r>
              <a:rPr lang="en">
                <a:latin typeface="Exo"/>
                <a:ea typeface="Exo"/>
                <a:cs typeface="Exo"/>
                <a:sym typeface="Exo"/>
              </a:rPr>
              <a:t> of our raw data states that an individual does </a:t>
            </a:r>
            <a:r>
              <a:rPr lang="en" b="1">
                <a:latin typeface="Exo"/>
                <a:ea typeface="Exo"/>
                <a:cs typeface="Exo"/>
                <a:sym typeface="Exo"/>
              </a:rPr>
              <a:t>not</a:t>
            </a:r>
            <a:r>
              <a:rPr lang="en">
                <a:latin typeface="Exo"/>
                <a:ea typeface="Exo"/>
                <a:cs typeface="Exo"/>
                <a:sym typeface="Exo"/>
              </a:rPr>
              <a:t> have a stroke, which is our </a:t>
            </a:r>
            <a:r>
              <a:rPr lang="en" b="1">
                <a:latin typeface="Exo"/>
                <a:ea typeface="Exo"/>
                <a:cs typeface="Exo"/>
                <a:sym typeface="Exo"/>
              </a:rPr>
              <a:t>target variable</a:t>
            </a:r>
            <a:r>
              <a:rPr lang="en">
                <a:latin typeface="Exo"/>
                <a:ea typeface="Exo"/>
                <a:cs typeface="Exo"/>
                <a:sym typeface="Exo"/>
              </a:rPr>
              <a:t>. </a:t>
            </a:r>
            <a:endParaRPr>
              <a:latin typeface="Exo"/>
              <a:ea typeface="Exo"/>
              <a:cs typeface="Exo"/>
              <a:sym typeface="Exo"/>
            </a:endParaRPr>
          </a:p>
        </p:txBody>
      </p:sp>
      <p:sp>
        <p:nvSpPr>
          <p:cNvPr id="514" name="Google Shape;514;p53"/>
          <p:cNvSpPr/>
          <p:nvPr/>
        </p:nvSpPr>
        <p:spPr>
          <a:xfrm>
            <a:off x="3912100" y="2179450"/>
            <a:ext cx="795900" cy="544800"/>
          </a:xfrm>
          <a:prstGeom prst="rect">
            <a:avLst/>
          </a:prstGeom>
          <a:noFill/>
          <a:ln w="9525" cap="flat" cmpd="sng">
            <a:solidFill>
              <a:srgbClr val="D63E3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5" name="Google Shape;515;p53"/>
          <p:cNvCxnSpPr/>
          <p:nvPr/>
        </p:nvCxnSpPr>
        <p:spPr>
          <a:xfrm rot="10800000" flipH="1">
            <a:off x="4708075" y="2261350"/>
            <a:ext cx="514500" cy="175500"/>
          </a:xfrm>
          <a:prstGeom prst="straightConnector1">
            <a:avLst/>
          </a:prstGeom>
          <a:noFill/>
          <a:ln w="19050" cap="flat" cmpd="sng">
            <a:solidFill>
              <a:srgbClr val="FF0000"/>
            </a:solidFill>
            <a:prstDash val="solid"/>
            <a:round/>
            <a:headEnd type="none" w="med" len="med"/>
            <a:tailEnd type="triangle" w="med" len="med"/>
          </a:ln>
        </p:spPr>
      </p:cxnSp>
      <p:sp>
        <p:nvSpPr>
          <p:cNvPr id="516" name="Google Shape;516;p53"/>
          <p:cNvSpPr txBox="1"/>
          <p:nvPr/>
        </p:nvSpPr>
        <p:spPr>
          <a:xfrm>
            <a:off x="5222575" y="2944375"/>
            <a:ext cx="3574500" cy="8958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
                <a:latin typeface="Exo"/>
                <a:ea typeface="Exo"/>
                <a:cs typeface="Exo"/>
                <a:sym typeface="Exo"/>
              </a:rPr>
              <a:t>With this result, our model is proven to be </a:t>
            </a:r>
            <a:r>
              <a:rPr lang="en" b="1">
                <a:latin typeface="Exo"/>
                <a:ea typeface="Exo"/>
                <a:cs typeface="Exo"/>
                <a:sym typeface="Exo"/>
              </a:rPr>
              <a:t>highly unbalanced</a:t>
            </a:r>
            <a:r>
              <a:rPr lang="en">
                <a:latin typeface="Exo"/>
                <a:ea typeface="Exo"/>
                <a:cs typeface="Exo"/>
                <a:sym typeface="Exo"/>
              </a:rPr>
              <a:t>, and requires data balancing in the further steps.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3"/>
                                        </p:tgtEl>
                                        <p:attrNameLst>
                                          <p:attrName>style.visibility</p:attrName>
                                        </p:attrNameLst>
                                      </p:cBhvr>
                                      <p:to>
                                        <p:strVal val="visible"/>
                                      </p:to>
                                    </p:set>
                                    <p:animEffect transition="in" filter="fade">
                                      <p:cBhvr>
                                        <p:cTn id="7" dur="1000"/>
                                        <p:tgtEl>
                                          <p:spTgt spid="513"/>
                                        </p:tgtEl>
                                      </p:cBhvr>
                                    </p:animEffect>
                                  </p:childTnLst>
                                </p:cTn>
                              </p:par>
                              <p:par>
                                <p:cTn id="8" presetID="10" presetClass="entr" presetSubtype="0" fill="hold" nodeType="withEffect">
                                  <p:stCondLst>
                                    <p:cond delay="0"/>
                                  </p:stCondLst>
                                  <p:childTnLst>
                                    <p:set>
                                      <p:cBhvr>
                                        <p:cTn id="9" dur="1" fill="hold">
                                          <p:stCondLst>
                                            <p:cond delay="0"/>
                                          </p:stCondLst>
                                        </p:cTn>
                                        <p:tgtEl>
                                          <p:spTgt spid="515"/>
                                        </p:tgtEl>
                                        <p:attrNameLst>
                                          <p:attrName>style.visibility</p:attrName>
                                        </p:attrNameLst>
                                      </p:cBhvr>
                                      <p:to>
                                        <p:strVal val="visible"/>
                                      </p:to>
                                    </p:set>
                                    <p:animEffect transition="in" filter="fade">
                                      <p:cBhvr>
                                        <p:cTn id="10" dur="1000"/>
                                        <p:tgtEl>
                                          <p:spTgt spid="515"/>
                                        </p:tgtEl>
                                      </p:cBhvr>
                                    </p:animEffect>
                                  </p:childTnLst>
                                </p:cTn>
                              </p:par>
                              <p:par>
                                <p:cTn id="11" presetID="10" presetClass="entr" presetSubtype="0" fill="hold" nodeType="withEffect">
                                  <p:stCondLst>
                                    <p:cond delay="0"/>
                                  </p:stCondLst>
                                  <p:childTnLst>
                                    <p:set>
                                      <p:cBhvr>
                                        <p:cTn id="12" dur="1" fill="hold">
                                          <p:stCondLst>
                                            <p:cond delay="0"/>
                                          </p:stCondLst>
                                        </p:cTn>
                                        <p:tgtEl>
                                          <p:spTgt spid="514"/>
                                        </p:tgtEl>
                                        <p:attrNameLst>
                                          <p:attrName>style.visibility</p:attrName>
                                        </p:attrNameLst>
                                      </p:cBhvr>
                                      <p:to>
                                        <p:strVal val="visible"/>
                                      </p:to>
                                    </p:set>
                                    <p:animEffect transition="in" filter="fade">
                                      <p:cBhvr>
                                        <p:cTn id="13" dur="1000"/>
                                        <p:tgtEl>
                                          <p:spTgt spid="5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16"/>
                                        </p:tgtEl>
                                        <p:attrNameLst>
                                          <p:attrName>style.visibility</p:attrName>
                                        </p:attrNameLst>
                                      </p:cBhvr>
                                      <p:to>
                                        <p:strVal val="visible"/>
                                      </p:to>
                                    </p:set>
                                    <p:animEffect transition="in" filter="fade">
                                      <p:cBhvr>
                                        <p:cTn id="18" dur="1000"/>
                                        <p:tgtEl>
                                          <p:spTgt spid="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4"/>
          <p:cNvSpPr txBox="1">
            <a:spLocks noGrp="1"/>
          </p:cNvSpPr>
          <p:nvPr>
            <p:ph type="title"/>
          </p:nvPr>
        </p:nvSpPr>
        <p:spPr>
          <a:xfrm>
            <a:off x="0" y="425000"/>
            <a:ext cx="6474600" cy="89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Data Understanding</a:t>
            </a:r>
            <a:endParaRPr sz="4000"/>
          </a:p>
          <a:p>
            <a:pPr marL="457200" lvl="0" indent="0" algn="l" rtl="0">
              <a:spcBef>
                <a:spcPts val="0"/>
              </a:spcBef>
              <a:spcAft>
                <a:spcPts val="0"/>
              </a:spcAft>
              <a:buNone/>
            </a:pPr>
            <a:r>
              <a:rPr lang="en" sz="2000" b="0" i="1"/>
              <a:t>   Unknown Values</a:t>
            </a:r>
            <a:endParaRPr sz="2000" b="0" i="1"/>
          </a:p>
        </p:txBody>
      </p:sp>
      <p:sp>
        <p:nvSpPr>
          <p:cNvPr id="522" name="Google Shape;522;p54"/>
          <p:cNvSpPr txBox="1"/>
          <p:nvPr/>
        </p:nvSpPr>
        <p:spPr>
          <a:xfrm>
            <a:off x="5222584" y="1927538"/>
            <a:ext cx="3748800" cy="400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1000"/>
              </a:spcAft>
              <a:buNone/>
            </a:pPr>
            <a:r>
              <a:rPr lang="en">
                <a:latin typeface="Exo"/>
                <a:ea typeface="Exo"/>
                <a:cs typeface="Exo"/>
                <a:sym typeface="Exo"/>
              </a:rPr>
              <a:t>There are unknown smoking values. </a:t>
            </a:r>
            <a:endParaRPr>
              <a:latin typeface="Exo"/>
              <a:ea typeface="Exo"/>
              <a:cs typeface="Exo"/>
              <a:sym typeface="Exo"/>
            </a:endParaRPr>
          </a:p>
        </p:txBody>
      </p:sp>
      <p:pic>
        <p:nvPicPr>
          <p:cNvPr id="523" name="Google Shape;523;p54"/>
          <p:cNvPicPr preferRelativeResize="0"/>
          <p:nvPr/>
        </p:nvPicPr>
        <p:blipFill rotWithShape="1">
          <a:blip r:embed="rId3">
            <a:alphaModFix/>
          </a:blip>
          <a:srcRect r="2162"/>
          <a:stretch/>
        </p:blipFill>
        <p:spPr>
          <a:xfrm>
            <a:off x="740825" y="1699950"/>
            <a:ext cx="4352925" cy="2390775"/>
          </a:xfrm>
          <a:prstGeom prst="rect">
            <a:avLst/>
          </a:prstGeom>
          <a:noFill/>
          <a:ln>
            <a:noFill/>
          </a:ln>
        </p:spPr>
      </p:pic>
      <p:sp>
        <p:nvSpPr>
          <p:cNvPr id="524" name="Google Shape;524;p54"/>
          <p:cNvSpPr/>
          <p:nvPr/>
        </p:nvSpPr>
        <p:spPr>
          <a:xfrm>
            <a:off x="806400" y="2375600"/>
            <a:ext cx="3901500" cy="544800"/>
          </a:xfrm>
          <a:prstGeom prst="rect">
            <a:avLst/>
          </a:prstGeom>
          <a:noFill/>
          <a:ln w="9525" cap="flat" cmpd="sng">
            <a:solidFill>
              <a:srgbClr val="D63E3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5" name="Google Shape;525;p54"/>
          <p:cNvCxnSpPr/>
          <p:nvPr/>
        </p:nvCxnSpPr>
        <p:spPr>
          <a:xfrm rot="10800000" flipH="1">
            <a:off x="4707888" y="2185275"/>
            <a:ext cx="577200" cy="512700"/>
          </a:xfrm>
          <a:prstGeom prst="straightConnector1">
            <a:avLst/>
          </a:prstGeom>
          <a:noFill/>
          <a:ln w="19050" cap="flat" cmpd="sng">
            <a:solidFill>
              <a:srgbClr val="FF0000"/>
            </a:solidFill>
            <a:prstDash val="solid"/>
            <a:round/>
            <a:headEnd type="none" w="med" len="med"/>
            <a:tailEnd type="triangle" w="med" len="med"/>
          </a:ln>
        </p:spPr>
      </p:cxnSp>
      <p:sp>
        <p:nvSpPr>
          <p:cNvPr id="526" name="Google Shape;526;p54"/>
          <p:cNvSpPr txBox="1"/>
          <p:nvPr/>
        </p:nvSpPr>
        <p:spPr>
          <a:xfrm>
            <a:off x="5253925" y="2571750"/>
            <a:ext cx="3686100" cy="11436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1000"/>
              </a:spcAft>
              <a:buNone/>
            </a:pPr>
            <a:r>
              <a:rPr lang="en">
                <a:latin typeface="Exo"/>
                <a:ea typeface="Exo"/>
                <a:cs typeface="Exo"/>
                <a:sym typeface="Exo"/>
              </a:rPr>
              <a:t>Due to the </a:t>
            </a:r>
            <a:r>
              <a:rPr lang="en" b="1">
                <a:latin typeface="Exo"/>
                <a:ea typeface="Exo"/>
                <a:cs typeface="Exo"/>
                <a:sym typeface="Exo"/>
              </a:rPr>
              <a:t>subjective</a:t>
            </a:r>
            <a:r>
              <a:rPr lang="en">
                <a:latin typeface="Exo"/>
                <a:ea typeface="Exo"/>
                <a:cs typeface="Exo"/>
                <a:sym typeface="Exo"/>
              </a:rPr>
              <a:t> nature of smoking and that unknown values do not provide us with any information, we have decided to </a:t>
            </a:r>
            <a:r>
              <a:rPr lang="en" b="1">
                <a:latin typeface="Exo"/>
                <a:ea typeface="Exo"/>
                <a:cs typeface="Exo"/>
                <a:sym typeface="Exo"/>
              </a:rPr>
              <a:t>remove </a:t>
            </a:r>
            <a:r>
              <a:rPr lang="en">
                <a:latin typeface="Exo"/>
                <a:ea typeface="Exo"/>
                <a:cs typeface="Exo"/>
                <a:sym typeface="Exo"/>
              </a:rPr>
              <a:t>smoking’s "unknown" values.</a:t>
            </a:r>
            <a:endParaRPr>
              <a:latin typeface="Exo"/>
              <a:ea typeface="Exo"/>
              <a:cs typeface="Exo"/>
              <a:sym typeface="Exo"/>
            </a:endParaRPr>
          </a:p>
        </p:txBody>
      </p:sp>
      <p:pic>
        <p:nvPicPr>
          <p:cNvPr id="527" name="Google Shape;527;p54"/>
          <p:cNvPicPr preferRelativeResize="0"/>
          <p:nvPr/>
        </p:nvPicPr>
        <p:blipFill rotWithShape="1">
          <a:blip r:embed="rId4">
            <a:alphaModFix/>
          </a:blip>
          <a:srcRect t="17732" b="33458"/>
          <a:stretch/>
        </p:blipFill>
        <p:spPr>
          <a:xfrm>
            <a:off x="740813" y="4359450"/>
            <a:ext cx="7781925" cy="348700"/>
          </a:xfrm>
          <a:prstGeom prst="rect">
            <a:avLst/>
          </a:prstGeom>
          <a:noFill/>
          <a:ln>
            <a:noFill/>
          </a:ln>
        </p:spPr>
      </p:pic>
      <p:cxnSp>
        <p:nvCxnSpPr>
          <p:cNvPr id="528" name="Google Shape;528;p54"/>
          <p:cNvCxnSpPr/>
          <p:nvPr/>
        </p:nvCxnSpPr>
        <p:spPr>
          <a:xfrm rot="10800000" flipH="1">
            <a:off x="5437725" y="3737700"/>
            <a:ext cx="512100" cy="599400"/>
          </a:xfrm>
          <a:prstGeom prst="straightConnector1">
            <a:avLst/>
          </a:prstGeom>
          <a:noFill/>
          <a:ln w="19050" cap="flat" cmpd="sng">
            <a:solidFill>
              <a:srgbClr val="FF0000"/>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2"/>
                                        </p:tgtEl>
                                        <p:attrNameLst>
                                          <p:attrName>style.visibility</p:attrName>
                                        </p:attrNameLst>
                                      </p:cBhvr>
                                      <p:to>
                                        <p:strVal val="visible"/>
                                      </p:to>
                                    </p:set>
                                    <p:animEffect transition="in" filter="fade">
                                      <p:cBhvr>
                                        <p:cTn id="7" dur="1000"/>
                                        <p:tgtEl>
                                          <p:spTgt spid="522"/>
                                        </p:tgtEl>
                                      </p:cBhvr>
                                    </p:animEffect>
                                  </p:childTnLst>
                                </p:cTn>
                              </p:par>
                              <p:par>
                                <p:cTn id="8" presetID="10" presetClass="entr" presetSubtype="0" fill="hold" nodeType="withEffect">
                                  <p:stCondLst>
                                    <p:cond delay="0"/>
                                  </p:stCondLst>
                                  <p:childTnLst>
                                    <p:set>
                                      <p:cBhvr>
                                        <p:cTn id="9" dur="1" fill="hold">
                                          <p:stCondLst>
                                            <p:cond delay="0"/>
                                          </p:stCondLst>
                                        </p:cTn>
                                        <p:tgtEl>
                                          <p:spTgt spid="525"/>
                                        </p:tgtEl>
                                        <p:attrNameLst>
                                          <p:attrName>style.visibility</p:attrName>
                                        </p:attrNameLst>
                                      </p:cBhvr>
                                      <p:to>
                                        <p:strVal val="visible"/>
                                      </p:to>
                                    </p:set>
                                    <p:animEffect transition="in" filter="fade">
                                      <p:cBhvr>
                                        <p:cTn id="10" dur="1000"/>
                                        <p:tgtEl>
                                          <p:spTgt spid="525"/>
                                        </p:tgtEl>
                                      </p:cBhvr>
                                    </p:animEffect>
                                  </p:childTnLst>
                                </p:cTn>
                              </p:par>
                              <p:par>
                                <p:cTn id="11" presetID="10" presetClass="entr" presetSubtype="0" fill="hold" nodeType="withEffect">
                                  <p:stCondLst>
                                    <p:cond delay="0"/>
                                  </p:stCondLst>
                                  <p:childTnLst>
                                    <p:set>
                                      <p:cBhvr>
                                        <p:cTn id="12" dur="1" fill="hold">
                                          <p:stCondLst>
                                            <p:cond delay="0"/>
                                          </p:stCondLst>
                                        </p:cTn>
                                        <p:tgtEl>
                                          <p:spTgt spid="524"/>
                                        </p:tgtEl>
                                        <p:attrNameLst>
                                          <p:attrName>style.visibility</p:attrName>
                                        </p:attrNameLst>
                                      </p:cBhvr>
                                      <p:to>
                                        <p:strVal val="visible"/>
                                      </p:to>
                                    </p:set>
                                    <p:animEffect transition="in" filter="fade">
                                      <p:cBhvr>
                                        <p:cTn id="13" dur="1000"/>
                                        <p:tgtEl>
                                          <p:spTgt spid="5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26"/>
                                        </p:tgtEl>
                                        <p:attrNameLst>
                                          <p:attrName>style.visibility</p:attrName>
                                        </p:attrNameLst>
                                      </p:cBhvr>
                                      <p:to>
                                        <p:strVal val="visible"/>
                                      </p:to>
                                    </p:set>
                                    <p:animEffect transition="in" filter="fade">
                                      <p:cBhvr>
                                        <p:cTn id="18" dur="1000"/>
                                        <p:tgtEl>
                                          <p:spTgt spid="526"/>
                                        </p:tgtEl>
                                      </p:cBhvr>
                                    </p:animEffect>
                                  </p:childTnLst>
                                </p:cTn>
                              </p:par>
                              <p:par>
                                <p:cTn id="19" presetID="10" presetClass="entr" presetSubtype="0" fill="hold" nodeType="withEffect">
                                  <p:stCondLst>
                                    <p:cond delay="0"/>
                                  </p:stCondLst>
                                  <p:childTnLst>
                                    <p:set>
                                      <p:cBhvr>
                                        <p:cTn id="20" dur="1" fill="hold">
                                          <p:stCondLst>
                                            <p:cond delay="0"/>
                                          </p:stCondLst>
                                        </p:cTn>
                                        <p:tgtEl>
                                          <p:spTgt spid="528"/>
                                        </p:tgtEl>
                                        <p:attrNameLst>
                                          <p:attrName>style.visibility</p:attrName>
                                        </p:attrNameLst>
                                      </p:cBhvr>
                                      <p:to>
                                        <p:strVal val="visible"/>
                                      </p:to>
                                    </p:set>
                                    <p:animEffect transition="in" filter="fade">
                                      <p:cBhvr>
                                        <p:cTn id="21" dur="1000"/>
                                        <p:tgtEl>
                                          <p:spTgt spid="528"/>
                                        </p:tgtEl>
                                      </p:cBhvr>
                                    </p:animEffect>
                                  </p:childTnLst>
                                </p:cTn>
                              </p:par>
                              <p:par>
                                <p:cTn id="22" presetID="10" presetClass="entr" presetSubtype="0" fill="hold" nodeType="withEffect">
                                  <p:stCondLst>
                                    <p:cond delay="0"/>
                                  </p:stCondLst>
                                  <p:childTnLst>
                                    <p:set>
                                      <p:cBhvr>
                                        <p:cTn id="23" dur="1" fill="hold">
                                          <p:stCondLst>
                                            <p:cond delay="0"/>
                                          </p:stCondLst>
                                        </p:cTn>
                                        <p:tgtEl>
                                          <p:spTgt spid="527"/>
                                        </p:tgtEl>
                                        <p:attrNameLst>
                                          <p:attrName>style.visibility</p:attrName>
                                        </p:attrNameLst>
                                      </p:cBhvr>
                                      <p:to>
                                        <p:strVal val="visible"/>
                                      </p:to>
                                    </p:set>
                                    <p:animEffect transition="in" filter="fade">
                                      <p:cBhvr>
                                        <p:cTn id="24" dur="1000"/>
                                        <p:tgtEl>
                                          <p:spTgt spid="5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55"/>
          <p:cNvSpPr txBox="1">
            <a:spLocks noGrp="1"/>
          </p:cNvSpPr>
          <p:nvPr>
            <p:ph type="title"/>
          </p:nvPr>
        </p:nvSpPr>
        <p:spPr>
          <a:xfrm>
            <a:off x="0" y="425000"/>
            <a:ext cx="6474600" cy="89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Data Understanding</a:t>
            </a:r>
            <a:endParaRPr sz="4000"/>
          </a:p>
          <a:p>
            <a:pPr marL="457200" lvl="0" indent="0" algn="l" rtl="0">
              <a:spcBef>
                <a:spcPts val="0"/>
              </a:spcBef>
              <a:spcAft>
                <a:spcPts val="0"/>
              </a:spcAft>
              <a:buNone/>
            </a:pPr>
            <a:r>
              <a:rPr lang="en" sz="2000" b="0" i="1"/>
              <a:t>   Incorrect Values</a:t>
            </a:r>
            <a:endParaRPr sz="2000" b="0" i="1"/>
          </a:p>
        </p:txBody>
      </p:sp>
      <p:sp>
        <p:nvSpPr>
          <p:cNvPr id="534" name="Google Shape;534;p55"/>
          <p:cNvSpPr txBox="1"/>
          <p:nvPr/>
        </p:nvSpPr>
        <p:spPr>
          <a:xfrm>
            <a:off x="5252325" y="2135425"/>
            <a:ext cx="37488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1000"/>
              </a:spcAft>
              <a:buNone/>
            </a:pPr>
            <a:r>
              <a:rPr lang="en">
                <a:latin typeface="Exo"/>
                <a:ea typeface="Exo"/>
                <a:cs typeface="Exo"/>
                <a:sym typeface="Exo"/>
              </a:rPr>
              <a:t>Age column contains </a:t>
            </a:r>
            <a:r>
              <a:rPr lang="en" b="1">
                <a:latin typeface="Exo"/>
                <a:ea typeface="Exo"/>
                <a:cs typeface="Exo"/>
                <a:sym typeface="Exo"/>
              </a:rPr>
              <a:t>decimal </a:t>
            </a:r>
            <a:r>
              <a:rPr lang="en">
                <a:latin typeface="Exo"/>
                <a:ea typeface="Exo"/>
                <a:cs typeface="Exo"/>
                <a:sym typeface="Exo"/>
              </a:rPr>
              <a:t>values. </a:t>
            </a:r>
            <a:endParaRPr>
              <a:latin typeface="Exo"/>
              <a:ea typeface="Exo"/>
              <a:cs typeface="Exo"/>
              <a:sym typeface="Exo"/>
            </a:endParaRPr>
          </a:p>
        </p:txBody>
      </p:sp>
      <p:pic>
        <p:nvPicPr>
          <p:cNvPr id="535" name="Google Shape;535;p55"/>
          <p:cNvPicPr preferRelativeResize="0"/>
          <p:nvPr/>
        </p:nvPicPr>
        <p:blipFill>
          <a:blip r:embed="rId3">
            <a:alphaModFix/>
          </a:blip>
          <a:stretch>
            <a:fillRect/>
          </a:stretch>
        </p:blipFill>
        <p:spPr>
          <a:xfrm>
            <a:off x="708825" y="1676125"/>
            <a:ext cx="4467225" cy="2438400"/>
          </a:xfrm>
          <a:prstGeom prst="rect">
            <a:avLst/>
          </a:prstGeom>
          <a:noFill/>
          <a:ln>
            <a:noFill/>
          </a:ln>
        </p:spPr>
      </p:pic>
      <p:sp>
        <p:nvSpPr>
          <p:cNvPr id="536" name="Google Shape;536;p55"/>
          <p:cNvSpPr/>
          <p:nvPr/>
        </p:nvSpPr>
        <p:spPr>
          <a:xfrm>
            <a:off x="708825" y="1798050"/>
            <a:ext cx="958500" cy="1460100"/>
          </a:xfrm>
          <a:prstGeom prst="rect">
            <a:avLst/>
          </a:prstGeom>
          <a:noFill/>
          <a:ln w="9525" cap="flat" cmpd="sng">
            <a:solidFill>
              <a:srgbClr val="D63E3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7" name="Google Shape;537;p55"/>
          <p:cNvCxnSpPr/>
          <p:nvPr/>
        </p:nvCxnSpPr>
        <p:spPr>
          <a:xfrm rot="10800000" flipH="1">
            <a:off x="1667325" y="2571750"/>
            <a:ext cx="3563400" cy="174300"/>
          </a:xfrm>
          <a:prstGeom prst="straightConnector1">
            <a:avLst/>
          </a:prstGeom>
          <a:noFill/>
          <a:ln w="19050" cap="flat" cmpd="sng">
            <a:solidFill>
              <a:srgbClr val="FF0000"/>
            </a:solidFill>
            <a:prstDash val="solid"/>
            <a:round/>
            <a:headEnd type="none" w="med" len="med"/>
            <a:tailEnd type="triangle" w="med" len="med"/>
          </a:ln>
        </p:spPr>
      </p:cxnSp>
      <p:sp>
        <p:nvSpPr>
          <p:cNvPr id="538" name="Google Shape;538;p55"/>
          <p:cNvSpPr txBox="1"/>
          <p:nvPr/>
        </p:nvSpPr>
        <p:spPr>
          <a:xfrm>
            <a:off x="5252325" y="2571750"/>
            <a:ext cx="3563400" cy="1143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1000"/>
              </a:spcAft>
              <a:buNone/>
            </a:pPr>
            <a:r>
              <a:rPr lang="en">
                <a:latin typeface="Exo"/>
                <a:ea typeface="Exo"/>
                <a:cs typeface="Exo"/>
                <a:sym typeface="Exo"/>
              </a:rPr>
              <a:t>Dataset </a:t>
            </a:r>
            <a:r>
              <a:rPr lang="en" b="1">
                <a:latin typeface="Exo"/>
                <a:ea typeface="Exo"/>
                <a:cs typeface="Exo"/>
                <a:sym typeface="Exo"/>
              </a:rPr>
              <a:t>did not include an age decimal data explanation</a:t>
            </a:r>
            <a:r>
              <a:rPr lang="en">
                <a:latin typeface="Exo"/>
                <a:ea typeface="Exo"/>
                <a:cs typeface="Exo"/>
                <a:sym typeface="Exo"/>
              </a:rPr>
              <a:t> and we are </a:t>
            </a:r>
            <a:r>
              <a:rPr lang="en" b="1">
                <a:latin typeface="Exo"/>
                <a:ea typeface="Exo"/>
                <a:cs typeface="Exo"/>
                <a:sym typeface="Exo"/>
              </a:rPr>
              <a:t>uncertain </a:t>
            </a:r>
            <a:r>
              <a:rPr lang="en">
                <a:latin typeface="Exo"/>
                <a:ea typeface="Exo"/>
                <a:cs typeface="Exo"/>
                <a:sym typeface="Exo"/>
              </a:rPr>
              <a:t>whether it is a wrong value or if it signifies something else.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6"/>
                                        </p:tgtEl>
                                        <p:attrNameLst>
                                          <p:attrName>style.visibility</p:attrName>
                                        </p:attrNameLst>
                                      </p:cBhvr>
                                      <p:to>
                                        <p:strVal val="visible"/>
                                      </p:to>
                                    </p:set>
                                    <p:animEffect transition="in" filter="fade">
                                      <p:cBhvr>
                                        <p:cTn id="7" dur="1000"/>
                                        <p:tgtEl>
                                          <p:spTgt spid="536"/>
                                        </p:tgtEl>
                                      </p:cBhvr>
                                    </p:animEffect>
                                  </p:childTnLst>
                                </p:cTn>
                              </p:par>
                              <p:par>
                                <p:cTn id="8" presetID="10" presetClass="entr" presetSubtype="0" fill="hold" nodeType="withEffect">
                                  <p:stCondLst>
                                    <p:cond delay="0"/>
                                  </p:stCondLst>
                                  <p:childTnLst>
                                    <p:set>
                                      <p:cBhvr>
                                        <p:cTn id="9" dur="1" fill="hold">
                                          <p:stCondLst>
                                            <p:cond delay="0"/>
                                          </p:stCondLst>
                                        </p:cTn>
                                        <p:tgtEl>
                                          <p:spTgt spid="537"/>
                                        </p:tgtEl>
                                        <p:attrNameLst>
                                          <p:attrName>style.visibility</p:attrName>
                                        </p:attrNameLst>
                                      </p:cBhvr>
                                      <p:to>
                                        <p:strVal val="visible"/>
                                      </p:to>
                                    </p:set>
                                    <p:animEffect transition="in" filter="fade">
                                      <p:cBhvr>
                                        <p:cTn id="10" dur="1000"/>
                                        <p:tgtEl>
                                          <p:spTgt spid="537"/>
                                        </p:tgtEl>
                                      </p:cBhvr>
                                    </p:animEffect>
                                  </p:childTnLst>
                                </p:cTn>
                              </p:par>
                              <p:par>
                                <p:cTn id="11" presetID="10" presetClass="entr" presetSubtype="0" fill="hold" nodeType="withEffect">
                                  <p:stCondLst>
                                    <p:cond delay="0"/>
                                  </p:stCondLst>
                                  <p:childTnLst>
                                    <p:set>
                                      <p:cBhvr>
                                        <p:cTn id="12" dur="1" fill="hold">
                                          <p:stCondLst>
                                            <p:cond delay="0"/>
                                          </p:stCondLst>
                                        </p:cTn>
                                        <p:tgtEl>
                                          <p:spTgt spid="534"/>
                                        </p:tgtEl>
                                        <p:attrNameLst>
                                          <p:attrName>style.visibility</p:attrName>
                                        </p:attrNameLst>
                                      </p:cBhvr>
                                      <p:to>
                                        <p:strVal val="visible"/>
                                      </p:to>
                                    </p:set>
                                    <p:animEffect transition="in" filter="fade">
                                      <p:cBhvr>
                                        <p:cTn id="13" dur="1000"/>
                                        <p:tgtEl>
                                          <p:spTgt spid="53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38"/>
                                        </p:tgtEl>
                                        <p:attrNameLst>
                                          <p:attrName>style.visibility</p:attrName>
                                        </p:attrNameLst>
                                      </p:cBhvr>
                                      <p:to>
                                        <p:strVal val="visible"/>
                                      </p:to>
                                    </p:set>
                                    <p:animEffect transition="in" filter="fade">
                                      <p:cBhvr>
                                        <p:cTn id="18" dur="1000"/>
                                        <p:tgtEl>
                                          <p:spTgt spid="5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56"/>
          <p:cNvSpPr txBox="1">
            <a:spLocks noGrp="1"/>
          </p:cNvSpPr>
          <p:nvPr>
            <p:ph type="title"/>
          </p:nvPr>
        </p:nvSpPr>
        <p:spPr>
          <a:xfrm>
            <a:off x="0" y="425000"/>
            <a:ext cx="6474600" cy="89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Data Understanding</a:t>
            </a:r>
            <a:endParaRPr sz="4000"/>
          </a:p>
          <a:p>
            <a:pPr marL="457200" lvl="0" indent="0" algn="l" rtl="0">
              <a:spcBef>
                <a:spcPts val="0"/>
              </a:spcBef>
              <a:spcAft>
                <a:spcPts val="0"/>
              </a:spcAft>
              <a:buNone/>
            </a:pPr>
            <a:r>
              <a:rPr lang="en" sz="2000" b="0" i="1"/>
              <a:t>   Detecting Anomaly </a:t>
            </a:r>
            <a:endParaRPr sz="2000" b="0" i="1"/>
          </a:p>
        </p:txBody>
      </p:sp>
      <p:sp>
        <p:nvSpPr>
          <p:cNvPr id="544" name="Google Shape;544;p56"/>
          <p:cNvSpPr txBox="1"/>
          <p:nvPr/>
        </p:nvSpPr>
        <p:spPr>
          <a:xfrm>
            <a:off x="5241525" y="1976100"/>
            <a:ext cx="3748800" cy="8958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1000"/>
              </a:spcAft>
              <a:buNone/>
            </a:pPr>
            <a:r>
              <a:rPr lang="en">
                <a:latin typeface="Exo"/>
                <a:ea typeface="Exo"/>
                <a:cs typeface="Exo"/>
                <a:sym typeface="Exo"/>
              </a:rPr>
              <a:t>Scatter plot in also shows that there is an </a:t>
            </a:r>
            <a:r>
              <a:rPr lang="en" b="1">
                <a:latin typeface="Exo"/>
                <a:ea typeface="Exo"/>
                <a:cs typeface="Exo"/>
                <a:sym typeface="Exo"/>
              </a:rPr>
              <a:t>anomaly</a:t>
            </a:r>
            <a:r>
              <a:rPr lang="en">
                <a:latin typeface="Exo"/>
                <a:ea typeface="Exo"/>
                <a:cs typeface="Exo"/>
                <a:sym typeface="Exo"/>
              </a:rPr>
              <a:t> in bmi, consisting of </a:t>
            </a:r>
            <a:r>
              <a:rPr lang="en" b="1">
                <a:latin typeface="Exo"/>
                <a:ea typeface="Exo"/>
                <a:cs typeface="Exo"/>
                <a:sym typeface="Exo"/>
              </a:rPr>
              <a:t>201 missing values</a:t>
            </a:r>
            <a:r>
              <a:rPr lang="en">
                <a:latin typeface="Exo"/>
                <a:ea typeface="Exo"/>
                <a:cs typeface="Exo"/>
                <a:sym typeface="Exo"/>
              </a:rPr>
              <a:t>.</a:t>
            </a:r>
            <a:endParaRPr>
              <a:latin typeface="Exo"/>
              <a:ea typeface="Exo"/>
              <a:cs typeface="Exo"/>
              <a:sym typeface="Exo"/>
            </a:endParaRPr>
          </a:p>
        </p:txBody>
      </p:sp>
      <p:pic>
        <p:nvPicPr>
          <p:cNvPr id="545" name="Google Shape;545;p56"/>
          <p:cNvPicPr preferRelativeResize="0"/>
          <p:nvPr/>
        </p:nvPicPr>
        <p:blipFill>
          <a:blip r:embed="rId3">
            <a:alphaModFix/>
          </a:blip>
          <a:stretch>
            <a:fillRect/>
          </a:stretch>
        </p:blipFill>
        <p:spPr>
          <a:xfrm>
            <a:off x="762800" y="1701000"/>
            <a:ext cx="4282475" cy="2388650"/>
          </a:xfrm>
          <a:prstGeom prst="rect">
            <a:avLst/>
          </a:prstGeom>
          <a:noFill/>
          <a:ln>
            <a:noFill/>
          </a:ln>
        </p:spPr>
      </p:pic>
      <p:sp>
        <p:nvSpPr>
          <p:cNvPr id="546" name="Google Shape;546;p56"/>
          <p:cNvSpPr/>
          <p:nvPr/>
        </p:nvSpPr>
        <p:spPr>
          <a:xfrm>
            <a:off x="4572000" y="1830750"/>
            <a:ext cx="577500" cy="555600"/>
          </a:xfrm>
          <a:prstGeom prst="rect">
            <a:avLst/>
          </a:prstGeom>
          <a:noFill/>
          <a:ln w="9525" cap="flat" cmpd="sng">
            <a:solidFill>
              <a:srgbClr val="D63E3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6"/>
          <p:cNvSpPr txBox="1"/>
          <p:nvPr/>
        </p:nvSpPr>
        <p:spPr>
          <a:xfrm>
            <a:off x="5241525" y="2918750"/>
            <a:ext cx="3694200" cy="6480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1000"/>
              </a:spcAft>
              <a:buNone/>
            </a:pPr>
            <a:r>
              <a:rPr lang="en" b="1">
                <a:latin typeface="Exo"/>
                <a:ea typeface="Exo"/>
                <a:cs typeface="Exo"/>
                <a:sym typeface="Exo"/>
              </a:rPr>
              <a:t>Impute all N/A</a:t>
            </a:r>
            <a:r>
              <a:rPr lang="en">
                <a:latin typeface="Exo"/>
                <a:ea typeface="Exo"/>
                <a:cs typeface="Exo"/>
                <a:sym typeface="Exo"/>
              </a:rPr>
              <a:t> values from the bmi, using the mean values.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4"/>
                                        </p:tgtEl>
                                        <p:attrNameLst>
                                          <p:attrName>style.visibility</p:attrName>
                                        </p:attrNameLst>
                                      </p:cBhvr>
                                      <p:to>
                                        <p:strVal val="visible"/>
                                      </p:to>
                                    </p:set>
                                    <p:animEffect transition="in" filter="fade">
                                      <p:cBhvr>
                                        <p:cTn id="7" dur="1000"/>
                                        <p:tgtEl>
                                          <p:spTgt spid="544"/>
                                        </p:tgtEl>
                                      </p:cBhvr>
                                    </p:animEffect>
                                  </p:childTnLst>
                                </p:cTn>
                              </p:par>
                              <p:par>
                                <p:cTn id="8" presetID="10" presetClass="entr" presetSubtype="0" fill="hold" nodeType="withEffect">
                                  <p:stCondLst>
                                    <p:cond delay="0"/>
                                  </p:stCondLst>
                                  <p:childTnLst>
                                    <p:set>
                                      <p:cBhvr>
                                        <p:cTn id="9" dur="1" fill="hold">
                                          <p:stCondLst>
                                            <p:cond delay="0"/>
                                          </p:stCondLst>
                                        </p:cTn>
                                        <p:tgtEl>
                                          <p:spTgt spid="546"/>
                                        </p:tgtEl>
                                        <p:attrNameLst>
                                          <p:attrName>style.visibility</p:attrName>
                                        </p:attrNameLst>
                                      </p:cBhvr>
                                      <p:to>
                                        <p:strVal val="visible"/>
                                      </p:to>
                                    </p:set>
                                    <p:animEffect transition="in" filter="fade">
                                      <p:cBhvr>
                                        <p:cTn id="10" dur="1000"/>
                                        <p:tgtEl>
                                          <p:spTgt spid="5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47"/>
                                        </p:tgtEl>
                                        <p:attrNameLst>
                                          <p:attrName>style.visibility</p:attrName>
                                        </p:attrNameLst>
                                      </p:cBhvr>
                                      <p:to>
                                        <p:strVal val="visible"/>
                                      </p:to>
                                    </p:set>
                                    <p:animEffect transition="in" filter="fade">
                                      <p:cBhvr>
                                        <p:cTn id="15" dur="1000"/>
                                        <p:tgtEl>
                                          <p:spTgt spid="5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pic>
        <p:nvPicPr>
          <p:cNvPr id="552" name="Google Shape;552;p57"/>
          <p:cNvPicPr preferRelativeResize="0"/>
          <p:nvPr/>
        </p:nvPicPr>
        <p:blipFill>
          <a:blip r:embed="rId3">
            <a:alphaModFix/>
          </a:blip>
          <a:stretch>
            <a:fillRect/>
          </a:stretch>
        </p:blipFill>
        <p:spPr>
          <a:xfrm>
            <a:off x="763649" y="1701000"/>
            <a:ext cx="4424325" cy="2385984"/>
          </a:xfrm>
          <a:prstGeom prst="rect">
            <a:avLst/>
          </a:prstGeom>
          <a:noFill/>
          <a:ln>
            <a:noFill/>
          </a:ln>
        </p:spPr>
      </p:pic>
      <p:sp>
        <p:nvSpPr>
          <p:cNvPr id="553" name="Google Shape;553;p57"/>
          <p:cNvSpPr txBox="1">
            <a:spLocks noGrp="1"/>
          </p:cNvSpPr>
          <p:nvPr>
            <p:ph type="title"/>
          </p:nvPr>
        </p:nvSpPr>
        <p:spPr>
          <a:xfrm>
            <a:off x="0" y="425000"/>
            <a:ext cx="6474600" cy="89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Data Understanding</a:t>
            </a:r>
            <a:endParaRPr sz="4000"/>
          </a:p>
          <a:p>
            <a:pPr marL="457200" lvl="0" indent="0" algn="l" rtl="0">
              <a:spcBef>
                <a:spcPts val="0"/>
              </a:spcBef>
              <a:spcAft>
                <a:spcPts val="0"/>
              </a:spcAft>
              <a:buNone/>
            </a:pPr>
            <a:r>
              <a:rPr lang="en" sz="2000" b="0" i="1"/>
              <a:t>   Detecting Anomaly </a:t>
            </a:r>
            <a:endParaRPr sz="2000" b="0" i="1"/>
          </a:p>
        </p:txBody>
      </p:sp>
      <p:sp>
        <p:nvSpPr>
          <p:cNvPr id="554" name="Google Shape;554;p57"/>
          <p:cNvSpPr txBox="1"/>
          <p:nvPr/>
        </p:nvSpPr>
        <p:spPr>
          <a:xfrm>
            <a:off x="5296950" y="2227438"/>
            <a:ext cx="3748800" cy="400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1000"/>
              </a:spcAft>
              <a:buNone/>
            </a:pPr>
            <a:r>
              <a:rPr lang="en">
                <a:latin typeface="Exo"/>
                <a:ea typeface="Exo"/>
                <a:cs typeface="Exo"/>
                <a:sym typeface="Exo"/>
              </a:rPr>
              <a:t>Gender consists of</a:t>
            </a:r>
            <a:r>
              <a:rPr lang="en" b="1">
                <a:latin typeface="Exo"/>
                <a:ea typeface="Exo"/>
                <a:cs typeface="Exo"/>
                <a:sym typeface="Exo"/>
              </a:rPr>
              <a:t> one "other" value</a:t>
            </a:r>
            <a:r>
              <a:rPr lang="en">
                <a:latin typeface="Exo"/>
                <a:ea typeface="Exo"/>
                <a:cs typeface="Exo"/>
                <a:sym typeface="Exo"/>
              </a:rPr>
              <a:t>. </a:t>
            </a:r>
            <a:endParaRPr>
              <a:latin typeface="Exo"/>
              <a:ea typeface="Exo"/>
              <a:cs typeface="Exo"/>
              <a:sym typeface="Exo"/>
            </a:endParaRPr>
          </a:p>
        </p:txBody>
      </p:sp>
      <p:sp>
        <p:nvSpPr>
          <p:cNvPr id="555" name="Google Shape;555;p57"/>
          <p:cNvSpPr/>
          <p:nvPr/>
        </p:nvSpPr>
        <p:spPr>
          <a:xfrm>
            <a:off x="3748650" y="3531375"/>
            <a:ext cx="577500" cy="555600"/>
          </a:xfrm>
          <a:prstGeom prst="rect">
            <a:avLst/>
          </a:prstGeom>
          <a:noFill/>
          <a:ln w="9525" cap="flat" cmpd="sng">
            <a:solidFill>
              <a:srgbClr val="D63E3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7"/>
          <p:cNvSpPr txBox="1"/>
          <p:nvPr/>
        </p:nvSpPr>
        <p:spPr>
          <a:xfrm>
            <a:off x="5296950" y="2664725"/>
            <a:ext cx="3540600" cy="895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a:latin typeface="Exo"/>
                <a:ea typeface="Exo"/>
                <a:cs typeface="Exo"/>
                <a:sym typeface="Exo"/>
              </a:rPr>
              <a:t>No further </a:t>
            </a:r>
            <a:r>
              <a:rPr lang="en" b="1">
                <a:latin typeface="Exo"/>
                <a:ea typeface="Exo"/>
                <a:cs typeface="Exo"/>
                <a:sym typeface="Exo"/>
              </a:rPr>
              <a:t>explanation </a:t>
            </a:r>
            <a:r>
              <a:rPr lang="en">
                <a:latin typeface="Exo"/>
                <a:ea typeface="Exo"/>
                <a:cs typeface="Exo"/>
                <a:sym typeface="Exo"/>
              </a:rPr>
              <a:t>in the dataset, and as there was only one value, we decided to remove it </a:t>
            </a:r>
            <a:endParaRPr>
              <a:latin typeface="Exo"/>
              <a:ea typeface="Exo"/>
              <a:cs typeface="Exo"/>
              <a:sym typeface="Exo"/>
            </a:endParaRPr>
          </a:p>
        </p:txBody>
      </p:sp>
      <p:cxnSp>
        <p:nvCxnSpPr>
          <p:cNvPr id="557" name="Google Shape;557;p57"/>
          <p:cNvCxnSpPr/>
          <p:nvPr/>
        </p:nvCxnSpPr>
        <p:spPr>
          <a:xfrm rot="10800000" flipH="1">
            <a:off x="4326150" y="2506513"/>
            <a:ext cx="981000" cy="1375500"/>
          </a:xfrm>
          <a:prstGeom prst="straightConnector1">
            <a:avLst/>
          </a:prstGeom>
          <a:noFill/>
          <a:ln w="19050" cap="flat" cmpd="sng">
            <a:solidFill>
              <a:srgbClr val="FF0000"/>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4"/>
                                        </p:tgtEl>
                                        <p:attrNameLst>
                                          <p:attrName>style.visibility</p:attrName>
                                        </p:attrNameLst>
                                      </p:cBhvr>
                                      <p:to>
                                        <p:strVal val="visible"/>
                                      </p:to>
                                    </p:set>
                                    <p:animEffect transition="in" filter="fade">
                                      <p:cBhvr>
                                        <p:cTn id="7" dur="1000"/>
                                        <p:tgtEl>
                                          <p:spTgt spid="554"/>
                                        </p:tgtEl>
                                      </p:cBhvr>
                                    </p:animEffect>
                                  </p:childTnLst>
                                </p:cTn>
                              </p:par>
                              <p:par>
                                <p:cTn id="8" presetID="10" presetClass="entr" presetSubtype="0" fill="hold" nodeType="withEffect">
                                  <p:stCondLst>
                                    <p:cond delay="0"/>
                                  </p:stCondLst>
                                  <p:childTnLst>
                                    <p:set>
                                      <p:cBhvr>
                                        <p:cTn id="9" dur="1" fill="hold">
                                          <p:stCondLst>
                                            <p:cond delay="0"/>
                                          </p:stCondLst>
                                        </p:cTn>
                                        <p:tgtEl>
                                          <p:spTgt spid="555"/>
                                        </p:tgtEl>
                                        <p:attrNameLst>
                                          <p:attrName>style.visibility</p:attrName>
                                        </p:attrNameLst>
                                      </p:cBhvr>
                                      <p:to>
                                        <p:strVal val="visible"/>
                                      </p:to>
                                    </p:set>
                                    <p:animEffect transition="in" filter="fade">
                                      <p:cBhvr>
                                        <p:cTn id="10" dur="1000"/>
                                        <p:tgtEl>
                                          <p:spTgt spid="555"/>
                                        </p:tgtEl>
                                      </p:cBhvr>
                                    </p:animEffect>
                                  </p:childTnLst>
                                </p:cTn>
                              </p:par>
                              <p:par>
                                <p:cTn id="11" presetID="10" presetClass="entr" presetSubtype="0" fill="hold" nodeType="withEffect">
                                  <p:stCondLst>
                                    <p:cond delay="0"/>
                                  </p:stCondLst>
                                  <p:childTnLst>
                                    <p:set>
                                      <p:cBhvr>
                                        <p:cTn id="12" dur="1" fill="hold">
                                          <p:stCondLst>
                                            <p:cond delay="0"/>
                                          </p:stCondLst>
                                        </p:cTn>
                                        <p:tgtEl>
                                          <p:spTgt spid="557"/>
                                        </p:tgtEl>
                                        <p:attrNameLst>
                                          <p:attrName>style.visibility</p:attrName>
                                        </p:attrNameLst>
                                      </p:cBhvr>
                                      <p:to>
                                        <p:strVal val="visible"/>
                                      </p:to>
                                    </p:set>
                                    <p:animEffect transition="in" filter="fade">
                                      <p:cBhvr>
                                        <p:cTn id="13" dur="1000"/>
                                        <p:tgtEl>
                                          <p:spTgt spid="55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56"/>
                                        </p:tgtEl>
                                        <p:attrNameLst>
                                          <p:attrName>style.visibility</p:attrName>
                                        </p:attrNameLst>
                                      </p:cBhvr>
                                      <p:to>
                                        <p:strVal val="visible"/>
                                      </p:to>
                                    </p:set>
                                    <p:animEffect transition="in" filter="fade">
                                      <p:cBhvr>
                                        <p:cTn id="18" dur="1000"/>
                                        <p:tgtEl>
                                          <p:spTgt spid="5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58"/>
          <p:cNvSpPr txBox="1">
            <a:spLocks noGrp="1"/>
          </p:cNvSpPr>
          <p:nvPr>
            <p:ph type="title"/>
          </p:nvPr>
        </p:nvSpPr>
        <p:spPr>
          <a:xfrm>
            <a:off x="0" y="425000"/>
            <a:ext cx="6474600" cy="89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Data Understanding</a:t>
            </a:r>
            <a:endParaRPr sz="4000"/>
          </a:p>
          <a:p>
            <a:pPr marL="457200" lvl="0" indent="0" algn="l" rtl="0">
              <a:spcBef>
                <a:spcPts val="0"/>
              </a:spcBef>
              <a:spcAft>
                <a:spcPts val="0"/>
              </a:spcAft>
              <a:buNone/>
            </a:pPr>
            <a:r>
              <a:rPr lang="en" sz="2000" b="0" i="1"/>
              <a:t>   Data Privacy Ethics</a:t>
            </a:r>
            <a:endParaRPr sz="2000" b="0" i="1"/>
          </a:p>
        </p:txBody>
      </p:sp>
      <p:sp>
        <p:nvSpPr>
          <p:cNvPr id="563" name="Google Shape;563;p58"/>
          <p:cNvSpPr txBox="1"/>
          <p:nvPr/>
        </p:nvSpPr>
        <p:spPr>
          <a:xfrm>
            <a:off x="5026175" y="1745175"/>
            <a:ext cx="3941700" cy="4002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1000"/>
              </a:spcBef>
              <a:spcAft>
                <a:spcPts val="1000"/>
              </a:spcAft>
              <a:buNone/>
            </a:pPr>
            <a:r>
              <a:rPr lang="en">
                <a:latin typeface="Exo"/>
                <a:ea typeface="Exo"/>
                <a:cs typeface="Exo"/>
                <a:sym typeface="Exo"/>
              </a:rPr>
              <a:t>Dataset contains </a:t>
            </a:r>
            <a:r>
              <a:rPr lang="en" b="1">
                <a:latin typeface="Exo"/>
                <a:ea typeface="Exo"/>
                <a:cs typeface="Exo"/>
                <a:sym typeface="Exo"/>
              </a:rPr>
              <a:t>unique identifiers</a:t>
            </a:r>
            <a:endParaRPr>
              <a:latin typeface="Exo"/>
              <a:ea typeface="Exo"/>
              <a:cs typeface="Exo"/>
              <a:sym typeface="Exo"/>
            </a:endParaRPr>
          </a:p>
        </p:txBody>
      </p:sp>
      <p:pic>
        <p:nvPicPr>
          <p:cNvPr id="564" name="Google Shape;564;p58"/>
          <p:cNvPicPr preferRelativeResize="0"/>
          <p:nvPr/>
        </p:nvPicPr>
        <p:blipFill>
          <a:blip r:embed="rId3">
            <a:alphaModFix/>
          </a:blip>
          <a:stretch>
            <a:fillRect/>
          </a:stretch>
        </p:blipFill>
        <p:spPr>
          <a:xfrm>
            <a:off x="754700" y="1503800"/>
            <a:ext cx="4271474" cy="2713425"/>
          </a:xfrm>
          <a:prstGeom prst="rect">
            <a:avLst/>
          </a:prstGeom>
          <a:noFill/>
          <a:ln>
            <a:noFill/>
          </a:ln>
        </p:spPr>
      </p:pic>
      <p:sp>
        <p:nvSpPr>
          <p:cNvPr id="565" name="Google Shape;565;p58"/>
          <p:cNvSpPr txBox="1"/>
          <p:nvPr/>
        </p:nvSpPr>
        <p:spPr>
          <a:xfrm>
            <a:off x="5026175" y="2244650"/>
            <a:ext cx="3748200" cy="4002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1000"/>
              </a:spcBef>
              <a:spcAft>
                <a:spcPts val="1000"/>
              </a:spcAft>
              <a:buNone/>
            </a:pPr>
            <a:r>
              <a:rPr lang="en">
                <a:latin typeface="Exo"/>
                <a:ea typeface="Exo"/>
                <a:cs typeface="Exo"/>
                <a:sym typeface="Exo"/>
              </a:rPr>
              <a:t>Dataset contains </a:t>
            </a:r>
            <a:r>
              <a:rPr lang="en" b="1">
                <a:latin typeface="Exo"/>
                <a:ea typeface="Exo"/>
                <a:cs typeface="Exo"/>
                <a:sym typeface="Exo"/>
              </a:rPr>
              <a:t>explicit identifiers</a:t>
            </a:r>
            <a:endParaRPr>
              <a:latin typeface="Exo"/>
              <a:ea typeface="Exo"/>
              <a:cs typeface="Exo"/>
              <a:sym typeface="Exo"/>
            </a:endParaRPr>
          </a:p>
        </p:txBody>
      </p:sp>
      <p:sp>
        <p:nvSpPr>
          <p:cNvPr id="566" name="Google Shape;566;p58"/>
          <p:cNvSpPr/>
          <p:nvPr/>
        </p:nvSpPr>
        <p:spPr>
          <a:xfrm>
            <a:off x="773700" y="1765350"/>
            <a:ext cx="1046100" cy="196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8"/>
          <p:cNvSpPr/>
          <p:nvPr/>
        </p:nvSpPr>
        <p:spPr>
          <a:xfrm>
            <a:off x="773700" y="2048450"/>
            <a:ext cx="1231500" cy="196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 name="Google Shape;568;p58"/>
          <p:cNvCxnSpPr/>
          <p:nvPr/>
        </p:nvCxnSpPr>
        <p:spPr>
          <a:xfrm>
            <a:off x="1819800" y="1885275"/>
            <a:ext cx="3334500" cy="120000"/>
          </a:xfrm>
          <a:prstGeom prst="straightConnector1">
            <a:avLst/>
          </a:prstGeom>
          <a:noFill/>
          <a:ln w="9525" cap="flat" cmpd="sng">
            <a:solidFill>
              <a:srgbClr val="FF0000"/>
            </a:solidFill>
            <a:prstDash val="solid"/>
            <a:round/>
            <a:headEnd type="none" w="med" len="med"/>
            <a:tailEnd type="triangle" w="med" len="med"/>
          </a:ln>
        </p:spPr>
      </p:cxnSp>
      <p:cxnSp>
        <p:nvCxnSpPr>
          <p:cNvPr id="569" name="Google Shape;569;p58"/>
          <p:cNvCxnSpPr/>
          <p:nvPr/>
        </p:nvCxnSpPr>
        <p:spPr>
          <a:xfrm>
            <a:off x="2005200" y="2145375"/>
            <a:ext cx="3021000" cy="298200"/>
          </a:xfrm>
          <a:prstGeom prst="straightConnector1">
            <a:avLst/>
          </a:prstGeom>
          <a:noFill/>
          <a:ln w="9525" cap="flat" cmpd="sng">
            <a:solidFill>
              <a:srgbClr val="FF0000"/>
            </a:solidFill>
            <a:prstDash val="solid"/>
            <a:round/>
            <a:headEnd type="none" w="med" len="med"/>
            <a:tailEnd type="triangle" w="med" len="med"/>
          </a:ln>
        </p:spPr>
      </p:cxnSp>
      <p:sp>
        <p:nvSpPr>
          <p:cNvPr id="570" name="Google Shape;570;p58"/>
          <p:cNvSpPr txBox="1"/>
          <p:nvPr/>
        </p:nvSpPr>
        <p:spPr>
          <a:xfrm>
            <a:off x="5026175" y="2744113"/>
            <a:ext cx="3748200" cy="6480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1000"/>
              </a:spcBef>
              <a:spcAft>
                <a:spcPts val="1000"/>
              </a:spcAft>
              <a:buNone/>
            </a:pPr>
            <a:r>
              <a:rPr lang="en">
                <a:latin typeface="Exo"/>
                <a:ea typeface="Exo"/>
                <a:cs typeface="Exo"/>
                <a:sym typeface="Exo"/>
              </a:rPr>
              <a:t>High chance of individual personal data breached</a:t>
            </a:r>
            <a:endParaRPr>
              <a:latin typeface="Exo"/>
              <a:ea typeface="Exo"/>
              <a:cs typeface="Exo"/>
              <a:sym typeface="Ex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6"/>
                                        </p:tgtEl>
                                        <p:attrNameLst>
                                          <p:attrName>style.visibility</p:attrName>
                                        </p:attrNameLst>
                                      </p:cBhvr>
                                      <p:to>
                                        <p:strVal val="visible"/>
                                      </p:to>
                                    </p:set>
                                    <p:animEffect transition="in" filter="fade">
                                      <p:cBhvr>
                                        <p:cTn id="7" dur="1000"/>
                                        <p:tgtEl>
                                          <p:spTgt spid="566"/>
                                        </p:tgtEl>
                                      </p:cBhvr>
                                    </p:animEffect>
                                  </p:childTnLst>
                                </p:cTn>
                              </p:par>
                              <p:par>
                                <p:cTn id="8" presetID="10" presetClass="entr" presetSubtype="0" fill="hold" nodeType="withEffect">
                                  <p:stCondLst>
                                    <p:cond delay="0"/>
                                  </p:stCondLst>
                                  <p:childTnLst>
                                    <p:set>
                                      <p:cBhvr>
                                        <p:cTn id="9" dur="1" fill="hold">
                                          <p:stCondLst>
                                            <p:cond delay="0"/>
                                          </p:stCondLst>
                                        </p:cTn>
                                        <p:tgtEl>
                                          <p:spTgt spid="568"/>
                                        </p:tgtEl>
                                        <p:attrNameLst>
                                          <p:attrName>style.visibility</p:attrName>
                                        </p:attrNameLst>
                                      </p:cBhvr>
                                      <p:to>
                                        <p:strVal val="visible"/>
                                      </p:to>
                                    </p:set>
                                    <p:animEffect transition="in" filter="fade">
                                      <p:cBhvr>
                                        <p:cTn id="10" dur="1000"/>
                                        <p:tgtEl>
                                          <p:spTgt spid="568"/>
                                        </p:tgtEl>
                                      </p:cBhvr>
                                    </p:animEffect>
                                  </p:childTnLst>
                                </p:cTn>
                              </p:par>
                              <p:par>
                                <p:cTn id="11" presetID="10" presetClass="entr" presetSubtype="0" fill="hold" nodeType="withEffect">
                                  <p:stCondLst>
                                    <p:cond delay="0"/>
                                  </p:stCondLst>
                                  <p:childTnLst>
                                    <p:set>
                                      <p:cBhvr>
                                        <p:cTn id="12" dur="1" fill="hold">
                                          <p:stCondLst>
                                            <p:cond delay="0"/>
                                          </p:stCondLst>
                                        </p:cTn>
                                        <p:tgtEl>
                                          <p:spTgt spid="563"/>
                                        </p:tgtEl>
                                        <p:attrNameLst>
                                          <p:attrName>style.visibility</p:attrName>
                                        </p:attrNameLst>
                                      </p:cBhvr>
                                      <p:to>
                                        <p:strVal val="visible"/>
                                      </p:to>
                                    </p:set>
                                    <p:animEffect transition="in" filter="fade">
                                      <p:cBhvr>
                                        <p:cTn id="13" dur="1000"/>
                                        <p:tgtEl>
                                          <p:spTgt spid="56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67"/>
                                        </p:tgtEl>
                                        <p:attrNameLst>
                                          <p:attrName>style.visibility</p:attrName>
                                        </p:attrNameLst>
                                      </p:cBhvr>
                                      <p:to>
                                        <p:strVal val="visible"/>
                                      </p:to>
                                    </p:set>
                                    <p:animEffect transition="in" filter="fade">
                                      <p:cBhvr>
                                        <p:cTn id="18" dur="1000"/>
                                        <p:tgtEl>
                                          <p:spTgt spid="567"/>
                                        </p:tgtEl>
                                      </p:cBhvr>
                                    </p:animEffect>
                                  </p:childTnLst>
                                </p:cTn>
                              </p:par>
                              <p:par>
                                <p:cTn id="19" presetID="10" presetClass="entr" presetSubtype="0" fill="hold" nodeType="withEffect">
                                  <p:stCondLst>
                                    <p:cond delay="0"/>
                                  </p:stCondLst>
                                  <p:childTnLst>
                                    <p:set>
                                      <p:cBhvr>
                                        <p:cTn id="20" dur="1" fill="hold">
                                          <p:stCondLst>
                                            <p:cond delay="0"/>
                                          </p:stCondLst>
                                        </p:cTn>
                                        <p:tgtEl>
                                          <p:spTgt spid="569"/>
                                        </p:tgtEl>
                                        <p:attrNameLst>
                                          <p:attrName>style.visibility</p:attrName>
                                        </p:attrNameLst>
                                      </p:cBhvr>
                                      <p:to>
                                        <p:strVal val="visible"/>
                                      </p:to>
                                    </p:set>
                                    <p:animEffect transition="in" filter="fade">
                                      <p:cBhvr>
                                        <p:cTn id="21" dur="1000"/>
                                        <p:tgtEl>
                                          <p:spTgt spid="569"/>
                                        </p:tgtEl>
                                      </p:cBhvr>
                                    </p:animEffect>
                                  </p:childTnLst>
                                </p:cTn>
                              </p:par>
                              <p:par>
                                <p:cTn id="22" presetID="10" presetClass="entr" presetSubtype="0" fill="hold" nodeType="withEffect">
                                  <p:stCondLst>
                                    <p:cond delay="0"/>
                                  </p:stCondLst>
                                  <p:childTnLst>
                                    <p:set>
                                      <p:cBhvr>
                                        <p:cTn id="23" dur="1" fill="hold">
                                          <p:stCondLst>
                                            <p:cond delay="0"/>
                                          </p:stCondLst>
                                        </p:cTn>
                                        <p:tgtEl>
                                          <p:spTgt spid="565"/>
                                        </p:tgtEl>
                                        <p:attrNameLst>
                                          <p:attrName>style.visibility</p:attrName>
                                        </p:attrNameLst>
                                      </p:cBhvr>
                                      <p:to>
                                        <p:strVal val="visible"/>
                                      </p:to>
                                    </p:set>
                                    <p:animEffect transition="in" filter="fade">
                                      <p:cBhvr>
                                        <p:cTn id="24" dur="1000"/>
                                        <p:tgtEl>
                                          <p:spTgt spid="56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70"/>
                                        </p:tgtEl>
                                        <p:attrNameLst>
                                          <p:attrName>style.visibility</p:attrName>
                                        </p:attrNameLst>
                                      </p:cBhvr>
                                      <p:to>
                                        <p:strVal val="visible"/>
                                      </p:to>
                                    </p:set>
                                    <p:animEffect transition="in" filter="fade">
                                      <p:cBhvr>
                                        <p:cTn id="29" dur="1000"/>
                                        <p:tgtEl>
                                          <p:spTgt spid="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59"/>
          <p:cNvSpPr txBox="1">
            <a:spLocks noGrp="1"/>
          </p:cNvSpPr>
          <p:nvPr>
            <p:ph type="title"/>
          </p:nvPr>
        </p:nvSpPr>
        <p:spPr>
          <a:xfrm>
            <a:off x="5029000" y="2398150"/>
            <a:ext cx="3841500" cy="135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Data Cleaning</a:t>
            </a:r>
            <a:endParaRPr sz="4000"/>
          </a:p>
        </p:txBody>
      </p:sp>
      <p:sp>
        <p:nvSpPr>
          <p:cNvPr id="576" name="Google Shape;576;p59"/>
          <p:cNvSpPr txBox="1">
            <a:spLocks noGrp="1"/>
          </p:cNvSpPr>
          <p:nvPr>
            <p:ph type="title" idx="2"/>
          </p:nvPr>
        </p:nvSpPr>
        <p:spPr>
          <a:xfrm>
            <a:off x="5029000" y="1391150"/>
            <a:ext cx="1056900" cy="106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577" name="Google Shape;577;p59"/>
          <p:cNvSpPr/>
          <p:nvPr/>
        </p:nvSpPr>
        <p:spPr>
          <a:xfrm>
            <a:off x="-852000" y="-824901"/>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 name="Google Shape;578;p59"/>
          <p:cNvCxnSpPr/>
          <p:nvPr/>
        </p:nvCxnSpPr>
        <p:spPr>
          <a:xfrm>
            <a:off x="5077775" y="2381300"/>
            <a:ext cx="1081800" cy="0"/>
          </a:xfrm>
          <a:prstGeom prst="straightConnector1">
            <a:avLst/>
          </a:prstGeom>
          <a:noFill/>
          <a:ln w="19050" cap="flat" cmpd="sng">
            <a:solidFill>
              <a:schemeClr val="accent1"/>
            </a:solidFill>
            <a:prstDash val="solid"/>
            <a:round/>
            <a:headEnd type="none" w="med" len="med"/>
            <a:tailEnd type="none" w="med" len="med"/>
          </a:ln>
        </p:spPr>
      </p:cxnSp>
      <p:pic>
        <p:nvPicPr>
          <p:cNvPr id="3" name="Picture 2">
            <a:extLst>
              <a:ext uri="{FF2B5EF4-FFF2-40B4-BE49-F238E27FC236}">
                <a16:creationId xmlns:a16="http://schemas.microsoft.com/office/drawing/2014/main" id="{92E8847A-BDE2-3C64-A095-8DF501AFCDF5}"/>
              </a:ext>
            </a:extLst>
          </p:cNvPr>
          <p:cNvPicPr>
            <a:picLocks noChangeAspect="1"/>
          </p:cNvPicPr>
          <p:nvPr/>
        </p:nvPicPr>
        <p:blipFill>
          <a:blip r:embed="rId3"/>
          <a:stretch>
            <a:fillRect/>
          </a:stretch>
        </p:blipFill>
        <p:spPr>
          <a:xfrm>
            <a:off x="809686" y="1241722"/>
            <a:ext cx="4145639" cy="390177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60"/>
          <p:cNvSpPr txBox="1">
            <a:spLocks noGrp="1"/>
          </p:cNvSpPr>
          <p:nvPr>
            <p:ph type="title"/>
          </p:nvPr>
        </p:nvSpPr>
        <p:spPr>
          <a:xfrm>
            <a:off x="763650" y="435900"/>
            <a:ext cx="5831700" cy="89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Data Cleaning</a:t>
            </a:r>
            <a:endParaRPr sz="4000"/>
          </a:p>
          <a:p>
            <a:pPr marL="0" lvl="0" indent="0" algn="l" rtl="0">
              <a:spcBef>
                <a:spcPts val="0"/>
              </a:spcBef>
              <a:spcAft>
                <a:spcPts val="0"/>
              </a:spcAft>
              <a:buNone/>
            </a:pPr>
            <a:r>
              <a:rPr lang="en" sz="2000" b="0" i="1"/>
              <a:t>Clean &amp; Trim</a:t>
            </a:r>
            <a:endParaRPr sz="2000" b="0" i="1"/>
          </a:p>
        </p:txBody>
      </p:sp>
      <p:pic>
        <p:nvPicPr>
          <p:cNvPr id="585" name="Google Shape;585;p60"/>
          <p:cNvPicPr preferRelativeResize="0"/>
          <p:nvPr/>
        </p:nvPicPr>
        <p:blipFill>
          <a:blip r:embed="rId3">
            <a:alphaModFix/>
          </a:blip>
          <a:stretch>
            <a:fillRect/>
          </a:stretch>
        </p:blipFill>
        <p:spPr>
          <a:xfrm>
            <a:off x="1238125" y="1528200"/>
            <a:ext cx="6667725" cy="1581450"/>
          </a:xfrm>
          <a:prstGeom prst="rect">
            <a:avLst/>
          </a:prstGeom>
          <a:noFill/>
          <a:ln>
            <a:noFill/>
          </a:ln>
        </p:spPr>
      </p:pic>
      <p:sp>
        <p:nvSpPr>
          <p:cNvPr id="586" name="Google Shape;586;p60"/>
          <p:cNvSpPr txBox="1"/>
          <p:nvPr/>
        </p:nvSpPr>
        <p:spPr>
          <a:xfrm>
            <a:off x="3564063" y="3612475"/>
            <a:ext cx="4053900" cy="648000"/>
          </a:xfrm>
          <a:prstGeom prst="rect">
            <a:avLst/>
          </a:prstGeom>
          <a:noFill/>
          <a:ln>
            <a:noFill/>
          </a:ln>
        </p:spPr>
        <p:txBody>
          <a:bodyPr spcFirstLastPara="1" wrap="square" lIns="91425" tIns="91425" rIns="91425" bIns="91425" anchor="t" anchorCtr="0">
            <a:spAutoFit/>
          </a:bodyPr>
          <a:lstStyle/>
          <a:p>
            <a:pPr marL="457200" lvl="0" indent="-317500" algn="just" rtl="0">
              <a:lnSpc>
                <a:spcPct val="115000"/>
              </a:lnSpc>
              <a:spcBef>
                <a:spcPts val="0"/>
              </a:spcBef>
              <a:spcAft>
                <a:spcPts val="0"/>
              </a:spcAft>
              <a:buSzPts val="1400"/>
              <a:buFont typeface="Exo"/>
              <a:buChar char="●"/>
            </a:pPr>
            <a:r>
              <a:rPr lang="en">
                <a:latin typeface="Exo"/>
                <a:ea typeface="Exo"/>
                <a:cs typeface="Exo"/>
                <a:sym typeface="Exo"/>
              </a:rPr>
              <a:t>Cleanliness &amp; integrity of the dataset</a:t>
            </a:r>
            <a:endParaRPr>
              <a:latin typeface="Exo"/>
              <a:ea typeface="Exo"/>
              <a:cs typeface="Exo"/>
              <a:sym typeface="Exo"/>
            </a:endParaRPr>
          </a:p>
          <a:p>
            <a:pPr marL="457200" lvl="0" indent="-317500" algn="just" rtl="0">
              <a:lnSpc>
                <a:spcPct val="115000"/>
              </a:lnSpc>
              <a:spcBef>
                <a:spcPts val="0"/>
              </a:spcBef>
              <a:spcAft>
                <a:spcPts val="0"/>
              </a:spcAft>
              <a:buSzPts val="1400"/>
              <a:buFont typeface="Exo"/>
              <a:buChar char="●"/>
            </a:pPr>
            <a:r>
              <a:rPr lang="en">
                <a:latin typeface="Exo"/>
                <a:ea typeface="Exo"/>
                <a:cs typeface="Exo"/>
                <a:sym typeface="Exo"/>
              </a:rPr>
              <a:t>Remove </a:t>
            </a:r>
            <a:r>
              <a:rPr lang="en" b="1">
                <a:latin typeface="Exo"/>
                <a:ea typeface="Exo"/>
                <a:cs typeface="Exo"/>
                <a:sym typeface="Exo"/>
              </a:rPr>
              <a:t>white and leading spaces</a:t>
            </a:r>
            <a:endParaRPr>
              <a:latin typeface="Exo"/>
              <a:ea typeface="Exo"/>
              <a:cs typeface="Exo"/>
              <a:sym typeface="Exo"/>
            </a:endParaRPr>
          </a:p>
        </p:txBody>
      </p:sp>
      <p:pic>
        <p:nvPicPr>
          <p:cNvPr id="587" name="Google Shape;587;p60"/>
          <p:cNvPicPr preferRelativeResize="0"/>
          <p:nvPr/>
        </p:nvPicPr>
        <p:blipFill rotWithShape="1">
          <a:blip r:embed="rId4">
            <a:alphaModFix/>
          </a:blip>
          <a:srcRect b="54048"/>
          <a:stretch/>
        </p:blipFill>
        <p:spPr>
          <a:xfrm>
            <a:off x="1526013" y="3421452"/>
            <a:ext cx="1614050" cy="625800"/>
          </a:xfrm>
          <a:prstGeom prst="rect">
            <a:avLst/>
          </a:prstGeom>
          <a:noFill/>
          <a:ln>
            <a:noFill/>
          </a:ln>
        </p:spPr>
      </p:pic>
      <p:sp>
        <p:nvSpPr>
          <p:cNvPr id="588" name="Google Shape;588;p60"/>
          <p:cNvSpPr/>
          <p:nvPr/>
        </p:nvSpPr>
        <p:spPr>
          <a:xfrm>
            <a:off x="1784463" y="3707275"/>
            <a:ext cx="1242000" cy="261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9" name="Google Shape;589;p60"/>
          <p:cNvCxnSpPr/>
          <p:nvPr/>
        </p:nvCxnSpPr>
        <p:spPr>
          <a:xfrm>
            <a:off x="3140063" y="3845275"/>
            <a:ext cx="560100" cy="208800"/>
          </a:xfrm>
          <a:prstGeom prst="straightConnector1">
            <a:avLst/>
          </a:prstGeom>
          <a:noFill/>
          <a:ln w="19050" cap="flat" cmpd="sng">
            <a:solidFill>
              <a:srgbClr val="FF0000"/>
            </a:solidFill>
            <a:prstDash val="solid"/>
            <a:round/>
            <a:headEnd type="none" w="med" len="med"/>
            <a:tailEnd type="stealth"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3"/>
          <p:cNvSpPr/>
          <p:nvPr/>
        </p:nvSpPr>
        <p:spPr>
          <a:xfrm>
            <a:off x="1527200" y="997525"/>
            <a:ext cx="1017000" cy="1048200"/>
          </a:xfrm>
          <a:prstGeom prst="roundRect">
            <a:avLst>
              <a:gd name="adj" fmla="val 3338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3"/>
          <p:cNvSpPr/>
          <p:nvPr/>
        </p:nvSpPr>
        <p:spPr>
          <a:xfrm>
            <a:off x="3608000" y="3774150"/>
            <a:ext cx="1017000" cy="1048200"/>
          </a:xfrm>
          <a:prstGeom prst="roundRect">
            <a:avLst>
              <a:gd name="adj" fmla="val 3338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3"/>
          <p:cNvSpPr/>
          <p:nvPr/>
        </p:nvSpPr>
        <p:spPr>
          <a:xfrm>
            <a:off x="2559675" y="2402975"/>
            <a:ext cx="1017000" cy="1048200"/>
          </a:xfrm>
          <a:prstGeom prst="roundRect">
            <a:avLst>
              <a:gd name="adj" fmla="val 3338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3"/>
          <p:cNvSpPr txBox="1">
            <a:spLocks noGrp="1"/>
          </p:cNvSpPr>
          <p:nvPr>
            <p:ph type="title" idx="13"/>
          </p:nvPr>
        </p:nvSpPr>
        <p:spPr>
          <a:xfrm>
            <a:off x="3576675" y="3774150"/>
            <a:ext cx="1048200" cy="104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36" name="Google Shape;336;p43"/>
          <p:cNvSpPr txBox="1">
            <a:spLocks noGrp="1"/>
          </p:cNvSpPr>
          <p:nvPr>
            <p:ph type="title" idx="9"/>
          </p:nvPr>
        </p:nvSpPr>
        <p:spPr>
          <a:xfrm>
            <a:off x="1495875" y="998625"/>
            <a:ext cx="1048200" cy="104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37" name="Google Shape;337;p43"/>
          <p:cNvSpPr txBox="1">
            <a:spLocks noGrp="1"/>
          </p:cNvSpPr>
          <p:nvPr>
            <p:ph type="title" idx="14"/>
          </p:nvPr>
        </p:nvSpPr>
        <p:spPr>
          <a:xfrm>
            <a:off x="2544075" y="2404075"/>
            <a:ext cx="1048200" cy="104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38" name="Google Shape;338;p43"/>
          <p:cNvSpPr txBox="1">
            <a:spLocks noGrp="1"/>
          </p:cNvSpPr>
          <p:nvPr>
            <p:ph type="title"/>
          </p:nvPr>
        </p:nvSpPr>
        <p:spPr>
          <a:xfrm>
            <a:off x="720000" y="1181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Contents</a:t>
            </a:r>
            <a:endParaRPr sz="4000"/>
          </a:p>
        </p:txBody>
      </p:sp>
      <p:sp>
        <p:nvSpPr>
          <p:cNvPr id="339" name="Google Shape;339;p43"/>
          <p:cNvSpPr txBox="1">
            <a:spLocks noGrp="1"/>
          </p:cNvSpPr>
          <p:nvPr>
            <p:ph type="title" idx="2"/>
          </p:nvPr>
        </p:nvSpPr>
        <p:spPr>
          <a:xfrm>
            <a:off x="2691363" y="963235"/>
            <a:ext cx="23055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Goal &amp; Purpose</a:t>
            </a:r>
            <a:endParaRPr/>
          </a:p>
        </p:txBody>
      </p:sp>
      <p:sp>
        <p:nvSpPr>
          <p:cNvPr id="340" name="Google Shape;340;p43"/>
          <p:cNvSpPr txBox="1">
            <a:spLocks noGrp="1"/>
          </p:cNvSpPr>
          <p:nvPr>
            <p:ph type="subTitle" idx="1"/>
          </p:nvPr>
        </p:nvSpPr>
        <p:spPr>
          <a:xfrm>
            <a:off x="2691363" y="1501513"/>
            <a:ext cx="2305500" cy="52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business goal and the purpose of topic</a:t>
            </a:r>
            <a:endParaRPr/>
          </a:p>
        </p:txBody>
      </p:sp>
      <p:sp>
        <p:nvSpPr>
          <p:cNvPr id="341" name="Google Shape;341;p43"/>
          <p:cNvSpPr txBox="1">
            <a:spLocks noGrp="1"/>
          </p:cNvSpPr>
          <p:nvPr>
            <p:ph type="title" idx="2"/>
          </p:nvPr>
        </p:nvSpPr>
        <p:spPr>
          <a:xfrm>
            <a:off x="4772175" y="4034400"/>
            <a:ext cx="31593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Diabetes Prediction</a:t>
            </a:r>
            <a:endParaRPr/>
          </a:p>
        </p:txBody>
      </p:sp>
      <p:sp>
        <p:nvSpPr>
          <p:cNvPr id="342" name="Google Shape;342;p43"/>
          <p:cNvSpPr txBox="1">
            <a:spLocks noGrp="1"/>
          </p:cNvSpPr>
          <p:nvPr>
            <p:ph type="title" idx="7"/>
          </p:nvPr>
        </p:nvSpPr>
        <p:spPr>
          <a:xfrm>
            <a:off x="3742749" y="2664325"/>
            <a:ext cx="25812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Stroke Prediction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4"/>
                                        </p:tgtEl>
                                        <p:attrNameLst>
                                          <p:attrName>style.visibility</p:attrName>
                                        </p:attrNameLst>
                                      </p:cBhvr>
                                      <p:to>
                                        <p:strVal val="visible"/>
                                      </p:to>
                                    </p:set>
                                    <p:animEffect transition="in" filter="fade">
                                      <p:cBhvr>
                                        <p:cTn id="7" dur="1000"/>
                                        <p:tgtEl>
                                          <p:spTgt spid="334"/>
                                        </p:tgtEl>
                                      </p:cBhvr>
                                    </p:animEffect>
                                  </p:childTnLst>
                                </p:cTn>
                              </p:par>
                              <p:par>
                                <p:cTn id="8" presetID="10" presetClass="entr" presetSubtype="0" fill="hold" nodeType="withEffect">
                                  <p:stCondLst>
                                    <p:cond delay="0"/>
                                  </p:stCondLst>
                                  <p:childTnLst>
                                    <p:set>
                                      <p:cBhvr>
                                        <p:cTn id="9" dur="1" fill="hold">
                                          <p:stCondLst>
                                            <p:cond delay="0"/>
                                          </p:stCondLst>
                                        </p:cTn>
                                        <p:tgtEl>
                                          <p:spTgt spid="337"/>
                                        </p:tgtEl>
                                        <p:attrNameLst>
                                          <p:attrName>style.visibility</p:attrName>
                                        </p:attrNameLst>
                                      </p:cBhvr>
                                      <p:to>
                                        <p:strVal val="visible"/>
                                      </p:to>
                                    </p:set>
                                    <p:animEffect transition="in" filter="fade">
                                      <p:cBhvr>
                                        <p:cTn id="10" dur="1000"/>
                                        <p:tgtEl>
                                          <p:spTgt spid="337"/>
                                        </p:tgtEl>
                                      </p:cBhvr>
                                    </p:animEffect>
                                  </p:childTnLst>
                                </p:cTn>
                              </p:par>
                              <p:par>
                                <p:cTn id="11" presetID="10" presetClass="entr" presetSubtype="0" fill="hold" nodeType="withEffect">
                                  <p:stCondLst>
                                    <p:cond delay="0"/>
                                  </p:stCondLst>
                                  <p:childTnLst>
                                    <p:set>
                                      <p:cBhvr>
                                        <p:cTn id="12" dur="1" fill="hold">
                                          <p:stCondLst>
                                            <p:cond delay="0"/>
                                          </p:stCondLst>
                                        </p:cTn>
                                        <p:tgtEl>
                                          <p:spTgt spid="342"/>
                                        </p:tgtEl>
                                        <p:attrNameLst>
                                          <p:attrName>style.visibility</p:attrName>
                                        </p:attrNameLst>
                                      </p:cBhvr>
                                      <p:to>
                                        <p:strVal val="visible"/>
                                      </p:to>
                                    </p:set>
                                    <p:animEffect transition="in" filter="fade">
                                      <p:cBhvr>
                                        <p:cTn id="13" dur="1000"/>
                                        <p:tgtEl>
                                          <p:spTgt spid="34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33"/>
                                        </p:tgtEl>
                                        <p:attrNameLst>
                                          <p:attrName>style.visibility</p:attrName>
                                        </p:attrNameLst>
                                      </p:cBhvr>
                                      <p:to>
                                        <p:strVal val="visible"/>
                                      </p:to>
                                    </p:set>
                                    <p:animEffect transition="in" filter="fade">
                                      <p:cBhvr>
                                        <p:cTn id="18" dur="1000"/>
                                        <p:tgtEl>
                                          <p:spTgt spid="333"/>
                                        </p:tgtEl>
                                      </p:cBhvr>
                                    </p:animEffect>
                                  </p:childTnLst>
                                </p:cTn>
                              </p:par>
                              <p:par>
                                <p:cTn id="19" presetID="10" presetClass="entr" presetSubtype="0" fill="hold" nodeType="withEffect">
                                  <p:stCondLst>
                                    <p:cond delay="0"/>
                                  </p:stCondLst>
                                  <p:childTnLst>
                                    <p:set>
                                      <p:cBhvr>
                                        <p:cTn id="20" dur="1" fill="hold">
                                          <p:stCondLst>
                                            <p:cond delay="0"/>
                                          </p:stCondLst>
                                        </p:cTn>
                                        <p:tgtEl>
                                          <p:spTgt spid="335"/>
                                        </p:tgtEl>
                                        <p:attrNameLst>
                                          <p:attrName>style.visibility</p:attrName>
                                        </p:attrNameLst>
                                      </p:cBhvr>
                                      <p:to>
                                        <p:strVal val="visible"/>
                                      </p:to>
                                    </p:set>
                                    <p:animEffect transition="in" filter="fade">
                                      <p:cBhvr>
                                        <p:cTn id="21" dur="1000"/>
                                        <p:tgtEl>
                                          <p:spTgt spid="335"/>
                                        </p:tgtEl>
                                      </p:cBhvr>
                                    </p:animEffect>
                                  </p:childTnLst>
                                </p:cTn>
                              </p:par>
                              <p:par>
                                <p:cTn id="22" presetID="10" presetClass="entr" presetSubtype="0" fill="hold" nodeType="withEffect">
                                  <p:stCondLst>
                                    <p:cond delay="0"/>
                                  </p:stCondLst>
                                  <p:childTnLst>
                                    <p:set>
                                      <p:cBhvr>
                                        <p:cTn id="23" dur="1" fill="hold">
                                          <p:stCondLst>
                                            <p:cond delay="0"/>
                                          </p:stCondLst>
                                        </p:cTn>
                                        <p:tgtEl>
                                          <p:spTgt spid="341"/>
                                        </p:tgtEl>
                                        <p:attrNameLst>
                                          <p:attrName>style.visibility</p:attrName>
                                        </p:attrNameLst>
                                      </p:cBhvr>
                                      <p:to>
                                        <p:strVal val="visible"/>
                                      </p:to>
                                    </p:set>
                                    <p:animEffect transition="in" filter="fade">
                                      <p:cBhvr>
                                        <p:cTn id="24" dur="1000"/>
                                        <p:tgtEl>
                                          <p:spTgt spid="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61"/>
          <p:cNvSpPr txBox="1">
            <a:spLocks noGrp="1"/>
          </p:cNvSpPr>
          <p:nvPr>
            <p:ph type="title"/>
          </p:nvPr>
        </p:nvSpPr>
        <p:spPr>
          <a:xfrm>
            <a:off x="763650" y="435900"/>
            <a:ext cx="5831700" cy="89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Data Cleaning</a:t>
            </a:r>
            <a:endParaRPr sz="4000"/>
          </a:p>
          <a:p>
            <a:pPr marL="0" lvl="0" indent="0" algn="l" rtl="0">
              <a:spcBef>
                <a:spcPts val="0"/>
              </a:spcBef>
              <a:spcAft>
                <a:spcPts val="0"/>
              </a:spcAft>
              <a:buNone/>
            </a:pPr>
            <a:r>
              <a:rPr lang="en" sz="2000" b="0" i="1"/>
              <a:t>Data Transformation</a:t>
            </a:r>
            <a:endParaRPr sz="2000" b="0" i="1"/>
          </a:p>
        </p:txBody>
      </p:sp>
      <p:pic>
        <p:nvPicPr>
          <p:cNvPr id="595" name="Google Shape;595;p61"/>
          <p:cNvPicPr preferRelativeResize="0"/>
          <p:nvPr/>
        </p:nvPicPr>
        <p:blipFill>
          <a:blip r:embed="rId3">
            <a:alphaModFix/>
          </a:blip>
          <a:stretch>
            <a:fillRect/>
          </a:stretch>
        </p:blipFill>
        <p:spPr>
          <a:xfrm>
            <a:off x="1796988" y="1460775"/>
            <a:ext cx="5550025" cy="1658375"/>
          </a:xfrm>
          <a:prstGeom prst="rect">
            <a:avLst/>
          </a:prstGeom>
          <a:noFill/>
          <a:ln>
            <a:noFill/>
          </a:ln>
        </p:spPr>
      </p:pic>
      <p:grpSp>
        <p:nvGrpSpPr>
          <p:cNvPr id="596" name="Google Shape;596;p61"/>
          <p:cNvGrpSpPr/>
          <p:nvPr/>
        </p:nvGrpSpPr>
        <p:grpSpPr>
          <a:xfrm>
            <a:off x="664594" y="2019500"/>
            <a:ext cx="3021331" cy="1702350"/>
            <a:chOff x="-460306" y="1941675"/>
            <a:chExt cx="3021331" cy="1702350"/>
          </a:xfrm>
        </p:grpSpPr>
        <p:sp>
          <p:nvSpPr>
            <p:cNvPr id="597" name="Google Shape;597;p61"/>
            <p:cNvSpPr txBox="1"/>
            <p:nvPr/>
          </p:nvSpPr>
          <p:spPr>
            <a:xfrm>
              <a:off x="-460306" y="3243825"/>
              <a:ext cx="2027700" cy="400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1000"/>
                </a:spcAft>
                <a:buNone/>
              </a:pPr>
              <a:r>
                <a:rPr lang="en">
                  <a:latin typeface="Exo"/>
                  <a:ea typeface="Exo"/>
                  <a:cs typeface="Exo"/>
                  <a:sym typeface="Exo"/>
                </a:rPr>
                <a:t>Remove </a:t>
              </a:r>
              <a:r>
                <a:rPr lang="en" b="1">
                  <a:latin typeface="Exo"/>
                  <a:ea typeface="Exo"/>
                  <a:cs typeface="Exo"/>
                  <a:sym typeface="Exo"/>
                </a:rPr>
                <a:t>dirty values</a:t>
              </a:r>
              <a:endParaRPr>
                <a:latin typeface="Exo"/>
                <a:ea typeface="Exo"/>
                <a:cs typeface="Exo"/>
                <a:sym typeface="Exo"/>
              </a:endParaRPr>
            </a:p>
          </p:txBody>
        </p:sp>
        <p:sp>
          <p:nvSpPr>
            <p:cNvPr id="598" name="Google Shape;598;p61"/>
            <p:cNvSpPr/>
            <p:nvPr/>
          </p:nvSpPr>
          <p:spPr>
            <a:xfrm>
              <a:off x="1194525" y="1941675"/>
              <a:ext cx="1366500" cy="552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9" name="Google Shape;599;p61"/>
            <p:cNvCxnSpPr/>
            <p:nvPr/>
          </p:nvCxnSpPr>
          <p:spPr>
            <a:xfrm flipH="1">
              <a:off x="905500" y="2547000"/>
              <a:ext cx="905700" cy="643800"/>
            </a:xfrm>
            <a:prstGeom prst="straightConnector1">
              <a:avLst/>
            </a:prstGeom>
            <a:noFill/>
            <a:ln w="19050" cap="flat" cmpd="sng">
              <a:solidFill>
                <a:srgbClr val="FF0000"/>
              </a:solidFill>
              <a:prstDash val="solid"/>
              <a:round/>
              <a:headEnd type="none" w="med" len="med"/>
              <a:tailEnd type="stealth"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6"/>
                                        </p:tgtEl>
                                        <p:attrNameLst>
                                          <p:attrName>style.visibility</p:attrName>
                                        </p:attrNameLst>
                                      </p:cBhvr>
                                      <p:to>
                                        <p:strVal val="visible"/>
                                      </p:to>
                                    </p:set>
                                    <p:animEffect transition="in" filter="fade">
                                      <p:cBhvr>
                                        <p:cTn id="7" dur="1000"/>
                                        <p:tgtEl>
                                          <p:spTgt spid="5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62"/>
          <p:cNvSpPr txBox="1">
            <a:spLocks noGrp="1"/>
          </p:cNvSpPr>
          <p:nvPr>
            <p:ph type="title"/>
          </p:nvPr>
        </p:nvSpPr>
        <p:spPr>
          <a:xfrm>
            <a:off x="763650" y="435900"/>
            <a:ext cx="5831700" cy="89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Data Cleaning</a:t>
            </a:r>
            <a:endParaRPr sz="4000"/>
          </a:p>
          <a:p>
            <a:pPr marL="0" lvl="0" indent="0" algn="l" rtl="0">
              <a:spcBef>
                <a:spcPts val="0"/>
              </a:spcBef>
              <a:spcAft>
                <a:spcPts val="0"/>
              </a:spcAft>
              <a:buNone/>
            </a:pPr>
            <a:r>
              <a:rPr lang="en" sz="2000" b="0" i="1"/>
              <a:t>Data Transformation</a:t>
            </a:r>
            <a:endParaRPr sz="2000" b="0" i="1"/>
          </a:p>
        </p:txBody>
      </p:sp>
      <p:pic>
        <p:nvPicPr>
          <p:cNvPr id="605" name="Google Shape;605;p62"/>
          <p:cNvPicPr preferRelativeResize="0"/>
          <p:nvPr/>
        </p:nvPicPr>
        <p:blipFill>
          <a:blip r:embed="rId3">
            <a:alphaModFix/>
          </a:blip>
          <a:stretch>
            <a:fillRect/>
          </a:stretch>
        </p:blipFill>
        <p:spPr>
          <a:xfrm>
            <a:off x="1796988" y="1460775"/>
            <a:ext cx="5550025" cy="1658375"/>
          </a:xfrm>
          <a:prstGeom prst="rect">
            <a:avLst/>
          </a:prstGeom>
          <a:noFill/>
          <a:ln>
            <a:noFill/>
          </a:ln>
        </p:spPr>
      </p:pic>
      <p:sp>
        <p:nvSpPr>
          <p:cNvPr id="606" name="Google Shape;606;p62"/>
          <p:cNvSpPr/>
          <p:nvPr/>
        </p:nvSpPr>
        <p:spPr>
          <a:xfrm>
            <a:off x="3820475" y="1966850"/>
            <a:ext cx="1726200" cy="948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 name="Google Shape;607;p62"/>
          <p:cNvGrpSpPr/>
          <p:nvPr/>
        </p:nvGrpSpPr>
        <p:grpSpPr>
          <a:xfrm>
            <a:off x="763650" y="3289875"/>
            <a:ext cx="8380425" cy="1303500"/>
            <a:chOff x="763650" y="3289875"/>
            <a:chExt cx="8380425" cy="1303500"/>
          </a:xfrm>
        </p:grpSpPr>
        <p:sp>
          <p:nvSpPr>
            <p:cNvPr id="608" name="Google Shape;608;p62"/>
            <p:cNvSpPr txBox="1"/>
            <p:nvPr/>
          </p:nvSpPr>
          <p:spPr>
            <a:xfrm>
              <a:off x="4618575" y="3420125"/>
              <a:ext cx="4525500" cy="723300"/>
            </a:xfrm>
            <a:prstGeom prst="rect">
              <a:avLst/>
            </a:prstGeom>
            <a:noFill/>
            <a:ln>
              <a:noFill/>
            </a:ln>
          </p:spPr>
          <p:txBody>
            <a:bodyPr spcFirstLastPara="1" wrap="square" lIns="91425" tIns="91425" rIns="91425" bIns="91425" anchor="t" anchorCtr="0">
              <a:spAutoFit/>
            </a:bodyPr>
            <a:lstStyle/>
            <a:p>
              <a:pPr marL="457200" lvl="0" indent="-317500" algn="just" rtl="0">
                <a:lnSpc>
                  <a:spcPct val="150000"/>
                </a:lnSpc>
                <a:spcBef>
                  <a:spcPts val="0"/>
                </a:spcBef>
                <a:spcAft>
                  <a:spcPts val="0"/>
                </a:spcAft>
                <a:buSzPts val="1400"/>
                <a:buFont typeface="Exo"/>
                <a:buChar char="●"/>
              </a:pPr>
              <a:r>
                <a:rPr lang="en">
                  <a:latin typeface="Exo"/>
                  <a:ea typeface="Exo"/>
                  <a:cs typeface="Exo"/>
                  <a:sym typeface="Exo"/>
                </a:rPr>
                <a:t>Converted </a:t>
              </a:r>
              <a:r>
                <a:rPr lang="en" b="1">
                  <a:latin typeface="Exo"/>
                  <a:ea typeface="Exo"/>
                  <a:cs typeface="Exo"/>
                  <a:sym typeface="Exo"/>
                </a:rPr>
                <a:t>N/A values </a:t>
              </a:r>
              <a:r>
                <a:rPr lang="en">
                  <a:latin typeface="Exo"/>
                  <a:ea typeface="Exo"/>
                  <a:cs typeface="Exo"/>
                  <a:sym typeface="Exo"/>
                </a:rPr>
                <a:t>to nulls </a:t>
              </a:r>
              <a:endParaRPr>
                <a:latin typeface="Exo"/>
                <a:ea typeface="Exo"/>
                <a:cs typeface="Exo"/>
                <a:sym typeface="Exo"/>
              </a:endParaRPr>
            </a:p>
            <a:p>
              <a:pPr marL="457200" lvl="0" indent="-317500" algn="just" rtl="0">
                <a:lnSpc>
                  <a:spcPct val="150000"/>
                </a:lnSpc>
                <a:spcBef>
                  <a:spcPts val="0"/>
                </a:spcBef>
                <a:spcAft>
                  <a:spcPts val="0"/>
                </a:spcAft>
                <a:buSzPts val="1400"/>
                <a:buFont typeface="Exo"/>
                <a:buChar char="●"/>
              </a:pPr>
              <a:r>
                <a:rPr lang="en">
                  <a:latin typeface="Exo"/>
                  <a:ea typeface="Exo"/>
                  <a:cs typeface="Exo"/>
                  <a:sym typeface="Exo"/>
                </a:rPr>
                <a:t>If BMI != “N/A”, BMI = original value, else = null</a:t>
              </a:r>
              <a:endParaRPr>
                <a:latin typeface="Exo"/>
                <a:ea typeface="Exo"/>
                <a:cs typeface="Exo"/>
                <a:sym typeface="Exo"/>
              </a:endParaRPr>
            </a:p>
          </p:txBody>
        </p:sp>
        <p:pic>
          <p:nvPicPr>
            <p:cNvPr id="609" name="Google Shape;609;p62"/>
            <p:cNvPicPr preferRelativeResize="0"/>
            <p:nvPr/>
          </p:nvPicPr>
          <p:blipFill>
            <a:blip r:embed="rId4">
              <a:alphaModFix/>
            </a:blip>
            <a:stretch>
              <a:fillRect/>
            </a:stretch>
          </p:blipFill>
          <p:spPr>
            <a:xfrm>
              <a:off x="763650" y="3289875"/>
              <a:ext cx="3659225" cy="1303500"/>
            </a:xfrm>
            <a:prstGeom prst="rect">
              <a:avLst/>
            </a:prstGeom>
            <a:noFill/>
            <a:ln>
              <a:noFill/>
            </a:ln>
          </p:spPr>
        </p:pic>
      </p:grpSp>
      <p:sp>
        <p:nvSpPr>
          <p:cNvPr id="610" name="Google Shape;610;p62"/>
          <p:cNvSpPr txBox="1"/>
          <p:nvPr/>
        </p:nvSpPr>
        <p:spPr>
          <a:xfrm>
            <a:off x="4618575" y="4072725"/>
            <a:ext cx="4525500" cy="648000"/>
          </a:xfrm>
          <a:prstGeom prst="rect">
            <a:avLst/>
          </a:prstGeom>
          <a:noFill/>
          <a:ln>
            <a:noFill/>
          </a:ln>
        </p:spPr>
        <p:txBody>
          <a:bodyPr spcFirstLastPara="1" wrap="square" lIns="91425" tIns="91425" rIns="91425" bIns="91425" anchor="t" anchorCtr="0">
            <a:noAutofit/>
          </a:bodyPr>
          <a:lstStyle/>
          <a:p>
            <a:pPr marL="457200" lvl="0" indent="-317500" algn="just" rtl="0">
              <a:lnSpc>
                <a:spcPct val="115000"/>
              </a:lnSpc>
              <a:spcBef>
                <a:spcPts val="0"/>
              </a:spcBef>
              <a:spcAft>
                <a:spcPts val="0"/>
              </a:spcAft>
              <a:buSzPts val="1400"/>
              <a:buFont typeface="Exo"/>
              <a:buChar char="●"/>
            </a:pPr>
            <a:r>
              <a:rPr lang="en">
                <a:latin typeface="Exo"/>
                <a:ea typeface="Exo"/>
                <a:cs typeface="Exo"/>
                <a:sym typeface="Exo"/>
              </a:rPr>
              <a:t>Converted bmi </a:t>
            </a:r>
            <a:r>
              <a:rPr lang="en" b="1">
                <a:latin typeface="Exo"/>
                <a:ea typeface="Exo"/>
                <a:cs typeface="Exo"/>
                <a:sym typeface="Exo"/>
              </a:rPr>
              <a:t>column data type</a:t>
            </a:r>
            <a:r>
              <a:rPr lang="en">
                <a:latin typeface="Exo"/>
                <a:ea typeface="Exo"/>
                <a:cs typeface="Exo"/>
                <a:sym typeface="Exo"/>
              </a:rPr>
              <a:t> from string to decimal (double)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7"/>
                                        </p:tgtEl>
                                        <p:attrNameLst>
                                          <p:attrName>style.visibility</p:attrName>
                                        </p:attrNameLst>
                                      </p:cBhvr>
                                      <p:to>
                                        <p:strVal val="visible"/>
                                      </p:to>
                                    </p:set>
                                    <p:animEffect transition="in" filter="fade">
                                      <p:cBhvr>
                                        <p:cTn id="7" dur="1000"/>
                                        <p:tgtEl>
                                          <p:spTgt spid="6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0"/>
                                        </p:tgtEl>
                                        <p:attrNameLst>
                                          <p:attrName>style.visibility</p:attrName>
                                        </p:attrNameLst>
                                      </p:cBhvr>
                                      <p:to>
                                        <p:strVal val="visible"/>
                                      </p:to>
                                    </p:set>
                                    <p:animEffect transition="in" filter="fade">
                                      <p:cBhvr>
                                        <p:cTn id="12" dur="1000"/>
                                        <p:tgtEl>
                                          <p:spTgt spid="6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63"/>
          <p:cNvSpPr txBox="1">
            <a:spLocks noGrp="1"/>
          </p:cNvSpPr>
          <p:nvPr>
            <p:ph type="title"/>
          </p:nvPr>
        </p:nvSpPr>
        <p:spPr>
          <a:xfrm>
            <a:off x="763650" y="435900"/>
            <a:ext cx="5831700" cy="89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Data Cleaning</a:t>
            </a:r>
            <a:endParaRPr sz="4000"/>
          </a:p>
          <a:p>
            <a:pPr marL="0" lvl="0" indent="0" algn="l" rtl="0">
              <a:spcBef>
                <a:spcPts val="0"/>
              </a:spcBef>
              <a:spcAft>
                <a:spcPts val="0"/>
              </a:spcAft>
              <a:buNone/>
            </a:pPr>
            <a:r>
              <a:rPr lang="en" sz="2000" b="0" i="1"/>
              <a:t>Data Transformation</a:t>
            </a:r>
            <a:endParaRPr sz="2000" b="0" i="1"/>
          </a:p>
        </p:txBody>
      </p:sp>
      <p:pic>
        <p:nvPicPr>
          <p:cNvPr id="616" name="Google Shape;616;p63"/>
          <p:cNvPicPr preferRelativeResize="0"/>
          <p:nvPr/>
        </p:nvPicPr>
        <p:blipFill>
          <a:blip r:embed="rId3">
            <a:alphaModFix/>
          </a:blip>
          <a:stretch>
            <a:fillRect/>
          </a:stretch>
        </p:blipFill>
        <p:spPr>
          <a:xfrm>
            <a:off x="1796975" y="1460775"/>
            <a:ext cx="5550025" cy="1658375"/>
          </a:xfrm>
          <a:prstGeom prst="rect">
            <a:avLst/>
          </a:prstGeom>
          <a:noFill/>
          <a:ln>
            <a:noFill/>
          </a:ln>
        </p:spPr>
      </p:pic>
      <p:sp>
        <p:nvSpPr>
          <p:cNvPr id="617" name="Google Shape;617;p63"/>
          <p:cNvSpPr txBox="1"/>
          <p:nvPr/>
        </p:nvSpPr>
        <p:spPr>
          <a:xfrm>
            <a:off x="5302937" y="3469650"/>
            <a:ext cx="3284100" cy="648000"/>
          </a:xfrm>
          <a:prstGeom prst="rect">
            <a:avLst/>
          </a:prstGeom>
          <a:noFill/>
          <a:ln>
            <a:noFill/>
          </a:ln>
        </p:spPr>
        <p:txBody>
          <a:bodyPr spcFirstLastPara="1" wrap="square" lIns="91425" tIns="91425" rIns="91425" bIns="91425" anchor="t" anchorCtr="0">
            <a:spAutoFit/>
          </a:bodyPr>
          <a:lstStyle/>
          <a:p>
            <a:pPr marL="457200" lvl="0" indent="-317500" algn="just" rtl="0">
              <a:lnSpc>
                <a:spcPct val="115000"/>
              </a:lnSpc>
              <a:spcBef>
                <a:spcPts val="0"/>
              </a:spcBef>
              <a:spcAft>
                <a:spcPts val="0"/>
              </a:spcAft>
              <a:buSzPts val="1400"/>
              <a:buFont typeface="Exo"/>
              <a:buChar char="●"/>
            </a:pPr>
            <a:r>
              <a:rPr lang="en" b="1">
                <a:latin typeface="Exo"/>
                <a:ea typeface="Exo"/>
                <a:cs typeface="Exo"/>
                <a:sym typeface="Exo"/>
              </a:rPr>
              <a:t>Impute</a:t>
            </a:r>
            <a:r>
              <a:rPr lang="en">
                <a:latin typeface="Exo"/>
                <a:ea typeface="Exo"/>
                <a:cs typeface="Exo"/>
                <a:sym typeface="Exo"/>
              </a:rPr>
              <a:t> null values</a:t>
            </a:r>
            <a:endParaRPr>
              <a:latin typeface="Exo"/>
              <a:ea typeface="Exo"/>
              <a:cs typeface="Exo"/>
              <a:sym typeface="Exo"/>
            </a:endParaRPr>
          </a:p>
          <a:p>
            <a:pPr marL="457200" lvl="0" indent="-317500" algn="just" rtl="0">
              <a:lnSpc>
                <a:spcPct val="115000"/>
              </a:lnSpc>
              <a:spcBef>
                <a:spcPts val="0"/>
              </a:spcBef>
              <a:spcAft>
                <a:spcPts val="0"/>
              </a:spcAft>
              <a:buSzPts val="1400"/>
              <a:buFont typeface="Exo"/>
              <a:buChar char="●"/>
            </a:pPr>
            <a:r>
              <a:rPr lang="en">
                <a:latin typeface="Exo"/>
                <a:ea typeface="Exo"/>
                <a:cs typeface="Exo"/>
                <a:sym typeface="Exo"/>
              </a:rPr>
              <a:t>Uses mean value of bmi column</a:t>
            </a:r>
            <a:endParaRPr>
              <a:latin typeface="Exo"/>
              <a:ea typeface="Exo"/>
              <a:cs typeface="Exo"/>
              <a:sym typeface="Exo"/>
            </a:endParaRPr>
          </a:p>
        </p:txBody>
      </p:sp>
      <p:sp>
        <p:nvSpPr>
          <p:cNvPr id="618" name="Google Shape;618;p63"/>
          <p:cNvSpPr/>
          <p:nvPr/>
        </p:nvSpPr>
        <p:spPr>
          <a:xfrm>
            <a:off x="5582150" y="1952700"/>
            <a:ext cx="700500" cy="619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9" name="Google Shape;619;p63"/>
          <p:cNvPicPr preferRelativeResize="0"/>
          <p:nvPr/>
        </p:nvPicPr>
        <p:blipFill>
          <a:blip r:embed="rId4">
            <a:alphaModFix/>
          </a:blip>
          <a:stretch>
            <a:fillRect/>
          </a:stretch>
        </p:blipFill>
        <p:spPr>
          <a:xfrm>
            <a:off x="556963" y="3392575"/>
            <a:ext cx="4691929" cy="893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64"/>
          <p:cNvSpPr txBox="1">
            <a:spLocks noGrp="1"/>
          </p:cNvSpPr>
          <p:nvPr>
            <p:ph type="title"/>
          </p:nvPr>
        </p:nvSpPr>
        <p:spPr>
          <a:xfrm>
            <a:off x="763650" y="435900"/>
            <a:ext cx="5831700" cy="89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Data Cleaning</a:t>
            </a:r>
            <a:endParaRPr sz="4000"/>
          </a:p>
          <a:p>
            <a:pPr marL="0" lvl="0" indent="0" algn="l" rtl="0">
              <a:spcBef>
                <a:spcPts val="0"/>
              </a:spcBef>
              <a:spcAft>
                <a:spcPts val="0"/>
              </a:spcAft>
              <a:buNone/>
            </a:pPr>
            <a:r>
              <a:rPr lang="en" sz="2000" b="0" i="1"/>
              <a:t>Data Transformation</a:t>
            </a:r>
            <a:endParaRPr sz="2000" b="0" i="1"/>
          </a:p>
        </p:txBody>
      </p:sp>
      <p:pic>
        <p:nvPicPr>
          <p:cNvPr id="625" name="Google Shape;625;p64"/>
          <p:cNvPicPr preferRelativeResize="0"/>
          <p:nvPr/>
        </p:nvPicPr>
        <p:blipFill>
          <a:blip r:embed="rId3">
            <a:alphaModFix/>
          </a:blip>
          <a:stretch>
            <a:fillRect/>
          </a:stretch>
        </p:blipFill>
        <p:spPr>
          <a:xfrm>
            <a:off x="1796975" y="1559825"/>
            <a:ext cx="5550025" cy="1658375"/>
          </a:xfrm>
          <a:prstGeom prst="rect">
            <a:avLst/>
          </a:prstGeom>
          <a:noFill/>
          <a:ln>
            <a:noFill/>
          </a:ln>
        </p:spPr>
      </p:pic>
      <p:sp>
        <p:nvSpPr>
          <p:cNvPr id="626" name="Google Shape;626;p64"/>
          <p:cNvSpPr txBox="1"/>
          <p:nvPr/>
        </p:nvSpPr>
        <p:spPr>
          <a:xfrm>
            <a:off x="1343400" y="3420125"/>
            <a:ext cx="6457200" cy="400200"/>
          </a:xfrm>
          <a:prstGeom prst="rect">
            <a:avLst/>
          </a:prstGeom>
          <a:noFill/>
          <a:ln>
            <a:noFill/>
          </a:ln>
        </p:spPr>
        <p:txBody>
          <a:bodyPr spcFirstLastPara="1" wrap="square" lIns="91425" tIns="91425" rIns="91425" bIns="91425" anchor="t" anchorCtr="0">
            <a:spAutoFit/>
          </a:bodyPr>
          <a:lstStyle/>
          <a:p>
            <a:pPr marL="457200" lvl="0" indent="-317500" algn="just" rtl="0">
              <a:lnSpc>
                <a:spcPct val="115000"/>
              </a:lnSpc>
              <a:spcBef>
                <a:spcPts val="0"/>
              </a:spcBef>
              <a:spcAft>
                <a:spcPts val="0"/>
              </a:spcAft>
              <a:buSzPts val="1400"/>
              <a:buFont typeface="Exo"/>
              <a:buChar char="●"/>
            </a:pPr>
            <a:r>
              <a:rPr lang="en">
                <a:latin typeface="Exo"/>
                <a:ea typeface="Exo"/>
                <a:cs typeface="Exo"/>
                <a:sym typeface="Exo"/>
              </a:rPr>
              <a:t>Age outliers </a:t>
            </a:r>
            <a:r>
              <a:rPr lang="en" b="1">
                <a:latin typeface="Exo"/>
                <a:ea typeface="Exo"/>
                <a:cs typeface="Exo"/>
                <a:sym typeface="Exo"/>
              </a:rPr>
              <a:t>removed</a:t>
            </a:r>
            <a:r>
              <a:rPr lang="en">
                <a:latin typeface="Exo"/>
                <a:ea typeface="Exo"/>
                <a:cs typeface="Exo"/>
                <a:sym typeface="Exo"/>
              </a:rPr>
              <a:t> during removal of smoking_status “Unknown”</a:t>
            </a:r>
            <a:endParaRPr>
              <a:latin typeface="Exo"/>
              <a:ea typeface="Exo"/>
              <a:cs typeface="Exo"/>
              <a:sym typeface="Exo"/>
            </a:endParaRPr>
          </a:p>
        </p:txBody>
      </p:sp>
      <p:sp>
        <p:nvSpPr>
          <p:cNvPr id="627" name="Google Shape;627;p64"/>
          <p:cNvSpPr/>
          <p:nvPr/>
        </p:nvSpPr>
        <p:spPr>
          <a:xfrm>
            <a:off x="6431150" y="1952550"/>
            <a:ext cx="700500" cy="619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65"/>
          <p:cNvSpPr txBox="1"/>
          <p:nvPr/>
        </p:nvSpPr>
        <p:spPr>
          <a:xfrm>
            <a:off x="4316425" y="2748125"/>
            <a:ext cx="4740600" cy="8958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SzPts val="1400"/>
              <a:buFont typeface="Exo"/>
              <a:buChar char="●"/>
            </a:pPr>
            <a:r>
              <a:rPr lang="en" b="1">
                <a:latin typeface="Exo"/>
                <a:ea typeface="Exo"/>
                <a:cs typeface="Exo"/>
                <a:sym typeface="Exo"/>
              </a:rPr>
              <a:t>Oversampled </a:t>
            </a:r>
            <a:r>
              <a:rPr lang="en">
                <a:latin typeface="Exo"/>
                <a:ea typeface="Exo"/>
                <a:cs typeface="Exo"/>
                <a:sym typeface="Exo"/>
              </a:rPr>
              <a:t>by the </a:t>
            </a:r>
            <a:r>
              <a:rPr lang="en" b="1">
                <a:latin typeface="Exo"/>
                <a:ea typeface="Exo"/>
                <a:cs typeface="Exo"/>
                <a:sym typeface="Exo"/>
              </a:rPr>
              <a:t>minority </a:t>
            </a:r>
            <a:r>
              <a:rPr lang="en">
                <a:latin typeface="Exo"/>
                <a:ea typeface="Exo"/>
                <a:cs typeface="Exo"/>
                <a:sym typeface="Exo"/>
              </a:rPr>
              <a:t>class.</a:t>
            </a:r>
            <a:endParaRPr>
              <a:latin typeface="Exo"/>
              <a:ea typeface="Exo"/>
              <a:cs typeface="Exo"/>
              <a:sym typeface="Exo"/>
            </a:endParaRPr>
          </a:p>
          <a:p>
            <a:pPr marL="457200" lvl="0" indent="-317500" algn="l" rtl="0">
              <a:lnSpc>
                <a:spcPct val="115000"/>
              </a:lnSpc>
              <a:spcBef>
                <a:spcPts val="0"/>
              </a:spcBef>
              <a:spcAft>
                <a:spcPts val="0"/>
              </a:spcAft>
              <a:buSzPts val="1400"/>
              <a:buFont typeface="Exo"/>
              <a:buChar char="●"/>
            </a:pPr>
            <a:r>
              <a:rPr lang="en">
                <a:latin typeface="Exo"/>
                <a:ea typeface="Exo"/>
                <a:cs typeface="Exo"/>
                <a:sym typeface="Exo"/>
              </a:rPr>
              <a:t>Produced a total of </a:t>
            </a:r>
            <a:r>
              <a:rPr lang="en" b="1">
                <a:latin typeface="Exo"/>
                <a:ea typeface="Exo"/>
                <a:cs typeface="Exo"/>
                <a:sym typeface="Exo"/>
              </a:rPr>
              <a:t>6726 </a:t>
            </a:r>
            <a:r>
              <a:rPr lang="en">
                <a:latin typeface="Exo"/>
                <a:ea typeface="Exo"/>
                <a:cs typeface="Exo"/>
                <a:sym typeface="Exo"/>
              </a:rPr>
              <a:t>rows</a:t>
            </a:r>
            <a:r>
              <a:rPr lang="en" b="1">
                <a:latin typeface="Exo"/>
                <a:ea typeface="Exo"/>
                <a:cs typeface="Exo"/>
                <a:sym typeface="Exo"/>
              </a:rPr>
              <a:t>, with</a:t>
            </a:r>
            <a:r>
              <a:rPr lang="en">
                <a:latin typeface="Exo"/>
                <a:ea typeface="Exo"/>
                <a:cs typeface="Exo"/>
                <a:sym typeface="Exo"/>
              </a:rPr>
              <a:t> a </a:t>
            </a:r>
            <a:r>
              <a:rPr lang="en" b="1">
                <a:latin typeface="Exo"/>
                <a:ea typeface="Exo"/>
                <a:cs typeface="Exo"/>
                <a:sym typeface="Exo"/>
              </a:rPr>
              <a:t>50:50 </a:t>
            </a:r>
            <a:r>
              <a:rPr lang="en">
                <a:latin typeface="Exo"/>
                <a:ea typeface="Exo"/>
                <a:cs typeface="Exo"/>
                <a:sym typeface="Exo"/>
              </a:rPr>
              <a:t>amount on our </a:t>
            </a:r>
            <a:r>
              <a:rPr lang="en" b="1">
                <a:latin typeface="Exo"/>
                <a:ea typeface="Exo"/>
                <a:cs typeface="Exo"/>
                <a:sym typeface="Exo"/>
              </a:rPr>
              <a:t>target variable. </a:t>
            </a:r>
            <a:endParaRPr>
              <a:latin typeface="Exo"/>
              <a:ea typeface="Exo"/>
              <a:cs typeface="Exo"/>
              <a:sym typeface="Exo"/>
            </a:endParaRPr>
          </a:p>
        </p:txBody>
      </p:sp>
      <p:pic>
        <p:nvPicPr>
          <p:cNvPr id="633" name="Google Shape;633;p65"/>
          <p:cNvPicPr preferRelativeResize="0"/>
          <p:nvPr/>
        </p:nvPicPr>
        <p:blipFill>
          <a:blip r:embed="rId3">
            <a:alphaModFix/>
          </a:blip>
          <a:stretch>
            <a:fillRect/>
          </a:stretch>
        </p:blipFill>
        <p:spPr>
          <a:xfrm>
            <a:off x="763650" y="1460225"/>
            <a:ext cx="3276600" cy="1400175"/>
          </a:xfrm>
          <a:prstGeom prst="rect">
            <a:avLst/>
          </a:prstGeom>
          <a:noFill/>
          <a:ln>
            <a:noFill/>
          </a:ln>
        </p:spPr>
      </p:pic>
      <p:pic>
        <p:nvPicPr>
          <p:cNvPr id="634" name="Google Shape;634;p65"/>
          <p:cNvPicPr preferRelativeResize="0"/>
          <p:nvPr/>
        </p:nvPicPr>
        <p:blipFill>
          <a:blip r:embed="rId4">
            <a:alphaModFix/>
          </a:blip>
          <a:stretch>
            <a:fillRect/>
          </a:stretch>
        </p:blipFill>
        <p:spPr>
          <a:xfrm>
            <a:off x="763650" y="2991025"/>
            <a:ext cx="2581275" cy="1819275"/>
          </a:xfrm>
          <a:prstGeom prst="rect">
            <a:avLst/>
          </a:prstGeom>
          <a:noFill/>
          <a:ln>
            <a:noFill/>
          </a:ln>
        </p:spPr>
      </p:pic>
      <p:sp>
        <p:nvSpPr>
          <p:cNvPr id="635" name="Google Shape;635;p65"/>
          <p:cNvSpPr/>
          <p:nvPr/>
        </p:nvSpPr>
        <p:spPr>
          <a:xfrm>
            <a:off x="1804050" y="1930551"/>
            <a:ext cx="397200" cy="442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6" name="Google Shape;636;p65"/>
          <p:cNvCxnSpPr>
            <a:endCxn id="637" idx="1"/>
          </p:cNvCxnSpPr>
          <p:nvPr/>
        </p:nvCxnSpPr>
        <p:spPr>
          <a:xfrm>
            <a:off x="2201250" y="2114425"/>
            <a:ext cx="2103300" cy="307800"/>
          </a:xfrm>
          <a:prstGeom prst="straightConnector1">
            <a:avLst/>
          </a:prstGeom>
          <a:noFill/>
          <a:ln w="19050" cap="flat" cmpd="sng">
            <a:solidFill>
              <a:srgbClr val="FF0000"/>
            </a:solidFill>
            <a:prstDash val="solid"/>
            <a:round/>
            <a:headEnd type="none" w="med" len="med"/>
            <a:tailEnd type="stealth" w="med" len="med"/>
          </a:ln>
        </p:spPr>
      </p:cxnSp>
      <p:sp>
        <p:nvSpPr>
          <p:cNvPr id="638" name="Google Shape;638;p65"/>
          <p:cNvSpPr txBox="1">
            <a:spLocks noGrp="1"/>
          </p:cNvSpPr>
          <p:nvPr>
            <p:ph type="title"/>
          </p:nvPr>
        </p:nvSpPr>
        <p:spPr>
          <a:xfrm>
            <a:off x="763650" y="435900"/>
            <a:ext cx="5831700" cy="89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Data Cleaning</a:t>
            </a:r>
            <a:endParaRPr sz="4000"/>
          </a:p>
          <a:p>
            <a:pPr marL="0" lvl="0" indent="0" algn="l" rtl="0">
              <a:spcBef>
                <a:spcPts val="0"/>
              </a:spcBef>
              <a:spcAft>
                <a:spcPts val="0"/>
              </a:spcAft>
              <a:buNone/>
            </a:pPr>
            <a:r>
              <a:rPr lang="en" sz="2000" b="0" i="1"/>
              <a:t>Balancing</a:t>
            </a:r>
            <a:endParaRPr sz="2000" b="0" i="1"/>
          </a:p>
        </p:txBody>
      </p:sp>
      <p:sp>
        <p:nvSpPr>
          <p:cNvPr id="639" name="Google Shape;639;p65"/>
          <p:cNvSpPr/>
          <p:nvPr/>
        </p:nvSpPr>
        <p:spPr>
          <a:xfrm rot="10800000" flipH="1">
            <a:off x="857075" y="4007750"/>
            <a:ext cx="940200" cy="267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 name="Google Shape;640;p65"/>
          <p:cNvCxnSpPr>
            <a:stCxn id="639" idx="3"/>
            <a:endCxn id="632" idx="1"/>
          </p:cNvCxnSpPr>
          <p:nvPr/>
        </p:nvCxnSpPr>
        <p:spPr>
          <a:xfrm rot="10800000" flipH="1">
            <a:off x="1797275" y="3195950"/>
            <a:ext cx="2519100" cy="945600"/>
          </a:xfrm>
          <a:prstGeom prst="straightConnector1">
            <a:avLst/>
          </a:prstGeom>
          <a:noFill/>
          <a:ln w="19050" cap="flat" cmpd="sng">
            <a:solidFill>
              <a:srgbClr val="FF0000"/>
            </a:solidFill>
            <a:prstDash val="solid"/>
            <a:round/>
            <a:headEnd type="none" w="med" len="med"/>
            <a:tailEnd type="stealth" w="med" len="med"/>
          </a:ln>
        </p:spPr>
      </p:cxnSp>
      <p:sp>
        <p:nvSpPr>
          <p:cNvPr id="637" name="Google Shape;637;p65"/>
          <p:cNvSpPr txBox="1"/>
          <p:nvPr/>
        </p:nvSpPr>
        <p:spPr>
          <a:xfrm>
            <a:off x="4304550" y="2222125"/>
            <a:ext cx="4740600" cy="4002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SzPts val="1400"/>
              <a:buFont typeface="Exo"/>
              <a:buChar char="●"/>
            </a:pPr>
            <a:r>
              <a:rPr lang="en">
                <a:latin typeface="Exo"/>
                <a:ea typeface="Exo"/>
                <a:cs typeface="Exo"/>
                <a:sym typeface="Exo"/>
              </a:rPr>
              <a:t>Used </a:t>
            </a:r>
            <a:r>
              <a:rPr lang="en" b="1">
                <a:latin typeface="Exo"/>
                <a:ea typeface="Exo"/>
                <a:cs typeface="Exo"/>
                <a:sym typeface="Exo"/>
              </a:rPr>
              <a:t>KNIME’s “SMOTE”</a:t>
            </a:r>
            <a:r>
              <a:rPr lang="en">
                <a:latin typeface="Exo"/>
                <a:ea typeface="Exo"/>
                <a:cs typeface="Exo"/>
                <a:sym typeface="Exo"/>
              </a:rPr>
              <a:t> node to </a:t>
            </a:r>
            <a:r>
              <a:rPr lang="en" b="1">
                <a:latin typeface="Exo"/>
                <a:ea typeface="Exo"/>
                <a:cs typeface="Exo"/>
                <a:sym typeface="Exo"/>
              </a:rPr>
              <a:t>balance data.</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5"/>
                                        </p:tgtEl>
                                        <p:attrNameLst>
                                          <p:attrName>style.visibility</p:attrName>
                                        </p:attrNameLst>
                                      </p:cBhvr>
                                      <p:to>
                                        <p:strVal val="visible"/>
                                      </p:to>
                                    </p:set>
                                    <p:animEffect transition="in" filter="fade">
                                      <p:cBhvr>
                                        <p:cTn id="7" dur="1000"/>
                                        <p:tgtEl>
                                          <p:spTgt spid="635"/>
                                        </p:tgtEl>
                                      </p:cBhvr>
                                    </p:animEffect>
                                  </p:childTnLst>
                                </p:cTn>
                              </p:par>
                              <p:par>
                                <p:cTn id="8" presetID="10" presetClass="entr" presetSubtype="0" fill="hold" nodeType="withEffect">
                                  <p:stCondLst>
                                    <p:cond delay="0"/>
                                  </p:stCondLst>
                                  <p:childTnLst>
                                    <p:set>
                                      <p:cBhvr>
                                        <p:cTn id="9" dur="1" fill="hold">
                                          <p:stCondLst>
                                            <p:cond delay="0"/>
                                          </p:stCondLst>
                                        </p:cTn>
                                        <p:tgtEl>
                                          <p:spTgt spid="636"/>
                                        </p:tgtEl>
                                        <p:attrNameLst>
                                          <p:attrName>style.visibility</p:attrName>
                                        </p:attrNameLst>
                                      </p:cBhvr>
                                      <p:to>
                                        <p:strVal val="visible"/>
                                      </p:to>
                                    </p:set>
                                    <p:animEffect transition="in" filter="fade">
                                      <p:cBhvr>
                                        <p:cTn id="10" dur="1000"/>
                                        <p:tgtEl>
                                          <p:spTgt spid="636"/>
                                        </p:tgtEl>
                                      </p:cBhvr>
                                    </p:animEffect>
                                  </p:childTnLst>
                                </p:cTn>
                              </p:par>
                              <p:par>
                                <p:cTn id="11" presetID="10" presetClass="entr" presetSubtype="0" fill="hold" nodeType="withEffect">
                                  <p:stCondLst>
                                    <p:cond delay="0"/>
                                  </p:stCondLst>
                                  <p:childTnLst>
                                    <p:set>
                                      <p:cBhvr>
                                        <p:cTn id="12" dur="1" fill="hold">
                                          <p:stCondLst>
                                            <p:cond delay="0"/>
                                          </p:stCondLst>
                                        </p:cTn>
                                        <p:tgtEl>
                                          <p:spTgt spid="637"/>
                                        </p:tgtEl>
                                        <p:attrNameLst>
                                          <p:attrName>style.visibility</p:attrName>
                                        </p:attrNameLst>
                                      </p:cBhvr>
                                      <p:to>
                                        <p:strVal val="visible"/>
                                      </p:to>
                                    </p:set>
                                    <p:animEffect transition="in" filter="fade">
                                      <p:cBhvr>
                                        <p:cTn id="13" dur="1000"/>
                                        <p:tgtEl>
                                          <p:spTgt spid="63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34"/>
                                        </p:tgtEl>
                                        <p:attrNameLst>
                                          <p:attrName>style.visibility</p:attrName>
                                        </p:attrNameLst>
                                      </p:cBhvr>
                                      <p:to>
                                        <p:strVal val="visible"/>
                                      </p:to>
                                    </p:set>
                                    <p:animEffect transition="in" filter="fade">
                                      <p:cBhvr>
                                        <p:cTn id="18" dur="1000"/>
                                        <p:tgtEl>
                                          <p:spTgt spid="634"/>
                                        </p:tgtEl>
                                      </p:cBhvr>
                                    </p:animEffect>
                                  </p:childTnLst>
                                </p:cTn>
                              </p:par>
                              <p:par>
                                <p:cTn id="19" presetID="10" presetClass="entr" presetSubtype="0" fill="hold" nodeType="withEffect">
                                  <p:stCondLst>
                                    <p:cond delay="0"/>
                                  </p:stCondLst>
                                  <p:childTnLst>
                                    <p:set>
                                      <p:cBhvr>
                                        <p:cTn id="20" dur="1" fill="hold">
                                          <p:stCondLst>
                                            <p:cond delay="0"/>
                                          </p:stCondLst>
                                        </p:cTn>
                                        <p:tgtEl>
                                          <p:spTgt spid="639"/>
                                        </p:tgtEl>
                                        <p:attrNameLst>
                                          <p:attrName>style.visibility</p:attrName>
                                        </p:attrNameLst>
                                      </p:cBhvr>
                                      <p:to>
                                        <p:strVal val="visible"/>
                                      </p:to>
                                    </p:set>
                                    <p:animEffect transition="in" filter="fade">
                                      <p:cBhvr>
                                        <p:cTn id="21" dur="1000"/>
                                        <p:tgtEl>
                                          <p:spTgt spid="639"/>
                                        </p:tgtEl>
                                      </p:cBhvr>
                                    </p:animEffect>
                                  </p:childTnLst>
                                </p:cTn>
                              </p:par>
                              <p:par>
                                <p:cTn id="22" presetID="10" presetClass="entr" presetSubtype="0" fill="hold" nodeType="withEffect">
                                  <p:stCondLst>
                                    <p:cond delay="0"/>
                                  </p:stCondLst>
                                  <p:childTnLst>
                                    <p:set>
                                      <p:cBhvr>
                                        <p:cTn id="23" dur="1" fill="hold">
                                          <p:stCondLst>
                                            <p:cond delay="0"/>
                                          </p:stCondLst>
                                        </p:cTn>
                                        <p:tgtEl>
                                          <p:spTgt spid="640"/>
                                        </p:tgtEl>
                                        <p:attrNameLst>
                                          <p:attrName>style.visibility</p:attrName>
                                        </p:attrNameLst>
                                      </p:cBhvr>
                                      <p:to>
                                        <p:strVal val="visible"/>
                                      </p:to>
                                    </p:set>
                                    <p:animEffect transition="in" filter="fade">
                                      <p:cBhvr>
                                        <p:cTn id="24" dur="1000"/>
                                        <p:tgtEl>
                                          <p:spTgt spid="640"/>
                                        </p:tgtEl>
                                      </p:cBhvr>
                                    </p:animEffect>
                                  </p:childTnLst>
                                </p:cTn>
                              </p:par>
                              <p:par>
                                <p:cTn id="25" presetID="10" presetClass="entr" presetSubtype="0" fill="hold" nodeType="withEffect">
                                  <p:stCondLst>
                                    <p:cond delay="0"/>
                                  </p:stCondLst>
                                  <p:childTnLst>
                                    <p:set>
                                      <p:cBhvr>
                                        <p:cTn id="26" dur="1" fill="hold">
                                          <p:stCondLst>
                                            <p:cond delay="0"/>
                                          </p:stCondLst>
                                        </p:cTn>
                                        <p:tgtEl>
                                          <p:spTgt spid="632"/>
                                        </p:tgtEl>
                                        <p:attrNameLst>
                                          <p:attrName>style.visibility</p:attrName>
                                        </p:attrNameLst>
                                      </p:cBhvr>
                                      <p:to>
                                        <p:strVal val="visible"/>
                                      </p:to>
                                    </p:set>
                                    <p:animEffect transition="in" filter="fade">
                                      <p:cBhvr>
                                        <p:cTn id="27" dur="1000"/>
                                        <p:tgtEl>
                                          <p:spTgt spid="6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66"/>
          <p:cNvSpPr txBox="1">
            <a:spLocks noGrp="1"/>
          </p:cNvSpPr>
          <p:nvPr>
            <p:ph type="title"/>
          </p:nvPr>
        </p:nvSpPr>
        <p:spPr>
          <a:xfrm>
            <a:off x="763650" y="435900"/>
            <a:ext cx="5831700" cy="89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Data Cleaning</a:t>
            </a:r>
            <a:endParaRPr sz="4000"/>
          </a:p>
          <a:p>
            <a:pPr marL="0" lvl="0" indent="0" algn="l" rtl="0">
              <a:spcBef>
                <a:spcPts val="0"/>
              </a:spcBef>
              <a:spcAft>
                <a:spcPts val="0"/>
              </a:spcAft>
              <a:buNone/>
            </a:pPr>
            <a:r>
              <a:rPr lang="en" sz="2000" b="0" i="1"/>
              <a:t>Partitioning</a:t>
            </a:r>
            <a:endParaRPr sz="2000" b="0" i="1"/>
          </a:p>
        </p:txBody>
      </p:sp>
      <p:pic>
        <p:nvPicPr>
          <p:cNvPr id="646" name="Google Shape;646;p66"/>
          <p:cNvPicPr preferRelativeResize="0"/>
          <p:nvPr/>
        </p:nvPicPr>
        <p:blipFill>
          <a:blip r:embed="rId3">
            <a:alphaModFix/>
          </a:blip>
          <a:stretch>
            <a:fillRect/>
          </a:stretch>
        </p:blipFill>
        <p:spPr>
          <a:xfrm>
            <a:off x="763650" y="1923138"/>
            <a:ext cx="3076575" cy="2219325"/>
          </a:xfrm>
          <a:prstGeom prst="rect">
            <a:avLst/>
          </a:prstGeom>
          <a:noFill/>
          <a:ln>
            <a:noFill/>
          </a:ln>
        </p:spPr>
      </p:pic>
      <p:sp>
        <p:nvSpPr>
          <p:cNvPr id="647" name="Google Shape;647;p66"/>
          <p:cNvSpPr txBox="1"/>
          <p:nvPr/>
        </p:nvSpPr>
        <p:spPr>
          <a:xfrm>
            <a:off x="4140700" y="1782100"/>
            <a:ext cx="4740600" cy="6480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1000"/>
              </a:spcBef>
              <a:spcAft>
                <a:spcPts val="0"/>
              </a:spcAft>
              <a:buSzPts val="1400"/>
              <a:buFont typeface="Exo"/>
              <a:buChar char="●"/>
            </a:pPr>
            <a:r>
              <a:rPr lang="en" b="1">
                <a:latin typeface="Exo"/>
                <a:ea typeface="Exo"/>
                <a:cs typeface="Exo"/>
                <a:sym typeface="Exo"/>
              </a:rPr>
              <a:t>Partitioned data into 80% training and 20% testing</a:t>
            </a:r>
            <a:r>
              <a:rPr lang="en">
                <a:latin typeface="Exo"/>
                <a:ea typeface="Exo"/>
                <a:cs typeface="Exo"/>
                <a:sym typeface="Exo"/>
              </a:rPr>
              <a:t>.</a:t>
            </a:r>
            <a:endParaRPr>
              <a:latin typeface="Exo"/>
              <a:ea typeface="Exo"/>
              <a:cs typeface="Exo"/>
              <a:sym typeface="Exo"/>
            </a:endParaRPr>
          </a:p>
        </p:txBody>
      </p:sp>
      <p:grpSp>
        <p:nvGrpSpPr>
          <p:cNvPr id="648" name="Google Shape;648;p66"/>
          <p:cNvGrpSpPr/>
          <p:nvPr/>
        </p:nvGrpSpPr>
        <p:grpSpPr>
          <a:xfrm>
            <a:off x="1051706" y="2106100"/>
            <a:ext cx="3088994" cy="1152224"/>
            <a:chOff x="1051706" y="2106100"/>
            <a:chExt cx="3088994" cy="1152224"/>
          </a:xfrm>
        </p:grpSpPr>
        <p:sp>
          <p:nvSpPr>
            <p:cNvPr id="649" name="Google Shape;649;p66"/>
            <p:cNvSpPr/>
            <p:nvPr/>
          </p:nvSpPr>
          <p:spPr>
            <a:xfrm>
              <a:off x="1051706" y="2431824"/>
              <a:ext cx="593700" cy="826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0" name="Google Shape;650;p66"/>
            <p:cNvCxnSpPr>
              <a:endCxn id="647" idx="1"/>
            </p:cNvCxnSpPr>
            <p:nvPr/>
          </p:nvCxnSpPr>
          <p:spPr>
            <a:xfrm rot="10800000" flipH="1">
              <a:off x="1678000" y="2106100"/>
              <a:ext cx="2462700" cy="828900"/>
            </a:xfrm>
            <a:prstGeom prst="straightConnector1">
              <a:avLst/>
            </a:prstGeom>
            <a:noFill/>
            <a:ln w="19050" cap="flat" cmpd="sng">
              <a:solidFill>
                <a:srgbClr val="FF0000"/>
              </a:solidFill>
              <a:prstDash val="solid"/>
              <a:round/>
              <a:headEnd type="none" w="med" len="med"/>
              <a:tailEnd type="stealth" w="med" len="med"/>
            </a:ln>
          </p:spPr>
        </p:cxnSp>
      </p:grpSp>
      <p:sp>
        <p:nvSpPr>
          <p:cNvPr id="651" name="Google Shape;651;p66"/>
          <p:cNvSpPr txBox="1"/>
          <p:nvPr/>
        </p:nvSpPr>
        <p:spPr>
          <a:xfrm>
            <a:off x="4140700" y="2728750"/>
            <a:ext cx="4860300" cy="6480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1000"/>
              </a:spcBef>
              <a:spcAft>
                <a:spcPts val="0"/>
              </a:spcAft>
              <a:buSzPts val="1400"/>
              <a:buFont typeface="Exo"/>
              <a:buChar char="●"/>
            </a:pPr>
            <a:r>
              <a:rPr lang="en" b="1">
                <a:latin typeface="Exo"/>
                <a:ea typeface="Exo"/>
                <a:cs typeface="Exo"/>
                <a:sym typeface="Exo"/>
              </a:rPr>
              <a:t>Labelled </a:t>
            </a:r>
            <a:r>
              <a:rPr lang="en">
                <a:latin typeface="Exo"/>
                <a:ea typeface="Exo"/>
                <a:cs typeface="Exo"/>
                <a:sym typeface="Exo"/>
              </a:rPr>
              <a:t>partitioned data into </a:t>
            </a:r>
            <a:r>
              <a:rPr lang="en" b="1">
                <a:latin typeface="Exo"/>
                <a:ea typeface="Exo"/>
                <a:cs typeface="Exo"/>
                <a:sym typeface="Exo"/>
              </a:rPr>
              <a:t>0s and 1s</a:t>
            </a:r>
            <a:r>
              <a:rPr lang="en">
                <a:latin typeface="Exo"/>
                <a:ea typeface="Exo"/>
                <a:cs typeface="Exo"/>
                <a:sym typeface="Exo"/>
              </a:rPr>
              <a:t>, where</a:t>
            </a:r>
            <a:r>
              <a:rPr lang="en" b="1">
                <a:latin typeface="Exo"/>
                <a:ea typeface="Exo"/>
                <a:cs typeface="Exo"/>
                <a:sym typeface="Exo"/>
              </a:rPr>
              <a:t> 0 represents training and 1 represents testing</a:t>
            </a:r>
            <a:r>
              <a:rPr lang="en">
                <a:latin typeface="Exo"/>
                <a:ea typeface="Exo"/>
                <a:cs typeface="Exo"/>
                <a:sym typeface="Exo"/>
              </a:rPr>
              <a:t>.</a:t>
            </a:r>
            <a:endParaRPr>
              <a:latin typeface="Exo"/>
              <a:ea typeface="Exo"/>
              <a:cs typeface="Exo"/>
              <a:sym typeface="Exo"/>
            </a:endParaRPr>
          </a:p>
        </p:txBody>
      </p:sp>
      <p:grpSp>
        <p:nvGrpSpPr>
          <p:cNvPr id="652" name="Google Shape;652;p66"/>
          <p:cNvGrpSpPr/>
          <p:nvPr/>
        </p:nvGrpSpPr>
        <p:grpSpPr>
          <a:xfrm>
            <a:off x="1847600" y="2190688"/>
            <a:ext cx="2293100" cy="1884900"/>
            <a:chOff x="1847600" y="2190688"/>
            <a:chExt cx="2293100" cy="1884900"/>
          </a:xfrm>
        </p:grpSpPr>
        <p:sp>
          <p:nvSpPr>
            <p:cNvPr id="653" name="Google Shape;653;p66"/>
            <p:cNvSpPr/>
            <p:nvPr/>
          </p:nvSpPr>
          <p:spPr>
            <a:xfrm>
              <a:off x="1847600" y="2190688"/>
              <a:ext cx="724200" cy="1884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4" name="Google Shape;654;p66"/>
            <p:cNvCxnSpPr>
              <a:endCxn id="651" idx="1"/>
            </p:cNvCxnSpPr>
            <p:nvPr/>
          </p:nvCxnSpPr>
          <p:spPr>
            <a:xfrm rot="10800000" flipH="1">
              <a:off x="2637100" y="3052750"/>
              <a:ext cx="1503600" cy="465600"/>
            </a:xfrm>
            <a:prstGeom prst="straightConnector1">
              <a:avLst/>
            </a:prstGeom>
            <a:noFill/>
            <a:ln w="19050" cap="flat" cmpd="sng">
              <a:solidFill>
                <a:srgbClr val="FF0000"/>
              </a:solidFill>
              <a:prstDash val="solid"/>
              <a:round/>
              <a:headEnd type="none" w="med" len="med"/>
              <a:tailEnd type="stealth" w="med" len="med"/>
            </a:ln>
          </p:spPr>
        </p:cxnSp>
      </p:grpSp>
      <p:sp>
        <p:nvSpPr>
          <p:cNvPr id="655" name="Google Shape;655;p66"/>
          <p:cNvSpPr txBox="1"/>
          <p:nvPr/>
        </p:nvSpPr>
        <p:spPr>
          <a:xfrm>
            <a:off x="4140700" y="3675400"/>
            <a:ext cx="4740600" cy="4002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1000"/>
              </a:spcBef>
              <a:spcAft>
                <a:spcPts val="0"/>
              </a:spcAft>
              <a:buSzPts val="1400"/>
              <a:buFont typeface="Exo"/>
              <a:buChar char="●"/>
            </a:pPr>
            <a:r>
              <a:rPr lang="en" b="1">
                <a:latin typeface="Exo"/>
                <a:ea typeface="Exo"/>
                <a:cs typeface="Exo"/>
                <a:sym typeface="Exo"/>
              </a:rPr>
              <a:t>Combined </a:t>
            </a:r>
            <a:r>
              <a:rPr lang="en">
                <a:latin typeface="Exo"/>
                <a:ea typeface="Exo"/>
                <a:cs typeface="Exo"/>
                <a:sym typeface="Exo"/>
              </a:rPr>
              <a:t>the two labelled datasets into one.</a:t>
            </a:r>
            <a:endParaRPr/>
          </a:p>
        </p:txBody>
      </p:sp>
      <p:grpSp>
        <p:nvGrpSpPr>
          <p:cNvPr id="656" name="Google Shape;656;p66"/>
          <p:cNvGrpSpPr/>
          <p:nvPr/>
        </p:nvGrpSpPr>
        <p:grpSpPr>
          <a:xfrm>
            <a:off x="2774000" y="2431825"/>
            <a:ext cx="1476000" cy="1338650"/>
            <a:chOff x="2774000" y="2431825"/>
            <a:chExt cx="1476000" cy="1338650"/>
          </a:xfrm>
        </p:grpSpPr>
        <p:sp>
          <p:nvSpPr>
            <p:cNvPr id="657" name="Google Shape;657;p66"/>
            <p:cNvSpPr/>
            <p:nvPr/>
          </p:nvSpPr>
          <p:spPr>
            <a:xfrm>
              <a:off x="2774000" y="2431825"/>
              <a:ext cx="811500" cy="8958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8" name="Google Shape;658;p66"/>
            <p:cNvCxnSpPr/>
            <p:nvPr/>
          </p:nvCxnSpPr>
          <p:spPr>
            <a:xfrm>
              <a:off x="3585500" y="3336375"/>
              <a:ext cx="664500" cy="434100"/>
            </a:xfrm>
            <a:prstGeom prst="straightConnector1">
              <a:avLst/>
            </a:prstGeom>
            <a:noFill/>
            <a:ln w="19050" cap="flat" cmpd="sng">
              <a:solidFill>
                <a:srgbClr val="FF0000"/>
              </a:solidFill>
              <a:prstDash val="solid"/>
              <a:round/>
              <a:headEnd type="none" w="med" len="med"/>
              <a:tailEnd type="stealth"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7"/>
                                        </p:tgtEl>
                                        <p:attrNameLst>
                                          <p:attrName>style.visibility</p:attrName>
                                        </p:attrNameLst>
                                      </p:cBhvr>
                                      <p:to>
                                        <p:strVal val="visible"/>
                                      </p:to>
                                    </p:set>
                                    <p:animEffect transition="in" filter="fade">
                                      <p:cBhvr>
                                        <p:cTn id="7" dur="1000"/>
                                        <p:tgtEl>
                                          <p:spTgt spid="647"/>
                                        </p:tgtEl>
                                      </p:cBhvr>
                                    </p:animEffect>
                                  </p:childTnLst>
                                </p:cTn>
                              </p:par>
                              <p:par>
                                <p:cTn id="8" presetID="10" presetClass="entr" presetSubtype="0" fill="hold" nodeType="withEffect">
                                  <p:stCondLst>
                                    <p:cond delay="0"/>
                                  </p:stCondLst>
                                  <p:childTnLst>
                                    <p:set>
                                      <p:cBhvr>
                                        <p:cTn id="9" dur="1" fill="hold">
                                          <p:stCondLst>
                                            <p:cond delay="0"/>
                                          </p:stCondLst>
                                        </p:cTn>
                                        <p:tgtEl>
                                          <p:spTgt spid="648"/>
                                        </p:tgtEl>
                                        <p:attrNameLst>
                                          <p:attrName>style.visibility</p:attrName>
                                        </p:attrNameLst>
                                      </p:cBhvr>
                                      <p:to>
                                        <p:strVal val="visible"/>
                                      </p:to>
                                    </p:set>
                                    <p:animEffect transition="in" filter="fade">
                                      <p:cBhvr>
                                        <p:cTn id="10" dur="1000"/>
                                        <p:tgtEl>
                                          <p:spTgt spid="64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51"/>
                                        </p:tgtEl>
                                        <p:attrNameLst>
                                          <p:attrName>style.visibility</p:attrName>
                                        </p:attrNameLst>
                                      </p:cBhvr>
                                      <p:to>
                                        <p:strVal val="visible"/>
                                      </p:to>
                                    </p:set>
                                    <p:animEffect transition="in" filter="fade">
                                      <p:cBhvr>
                                        <p:cTn id="15" dur="1000"/>
                                        <p:tgtEl>
                                          <p:spTgt spid="651"/>
                                        </p:tgtEl>
                                      </p:cBhvr>
                                    </p:animEffect>
                                  </p:childTnLst>
                                </p:cTn>
                              </p:par>
                              <p:par>
                                <p:cTn id="16" presetID="1" presetClass="exit" presetSubtype="0" fill="hold" nodeType="withEffect">
                                  <p:stCondLst>
                                    <p:cond delay="0"/>
                                  </p:stCondLst>
                                  <p:childTnLst>
                                    <p:set>
                                      <p:cBhvr>
                                        <p:cTn id="17" dur="1" fill="hold">
                                          <p:stCondLst>
                                            <p:cond delay="0"/>
                                          </p:stCondLst>
                                        </p:cTn>
                                        <p:tgtEl>
                                          <p:spTgt spid="648"/>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652"/>
                                        </p:tgtEl>
                                        <p:attrNameLst>
                                          <p:attrName>style.visibility</p:attrName>
                                        </p:attrNameLst>
                                      </p:cBhvr>
                                      <p:to>
                                        <p:strVal val="visible"/>
                                      </p:to>
                                    </p:set>
                                    <p:animEffect transition="in" filter="fade">
                                      <p:cBhvr>
                                        <p:cTn id="20" dur="1000"/>
                                        <p:tgtEl>
                                          <p:spTgt spid="65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55"/>
                                        </p:tgtEl>
                                        <p:attrNameLst>
                                          <p:attrName>style.visibility</p:attrName>
                                        </p:attrNameLst>
                                      </p:cBhvr>
                                      <p:to>
                                        <p:strVal val="visible"/>
                                      </p:to>
                                    </p:set>
                                    <p:animEffect transition="in" filter="fade">
                                      <p:cBhvr>
                                        <p:cTn id="25" dur="1000"/>
                                        <p:tgtEl>
                                          <p:spTgt spid="655"/>
                                        </p:tgtEl>
                                      </p:cBhvr>
                                    </p:animEffect>
                                  </p:childTnLst>
                                </p:cTn>
                              </p:par>
                              <p:par>
                                <p:cTn id="26" presetID="1" presetClass="exit" presetSubtype="0" fill="hold" nodeType="withEffect">
                                  <p:stCondLst>
                                    <p:cond delay="0"/>
                                  </p:stCondLst>
                                  <p:childTnLst>
                                    <p:set>
                                      <p:cBhvr>
                                        <p:cTn id="27" dur="1" fill="hold">
                                          <p:stCondLst>
                                            <p:cond delay="0"/>
                                          </p:stCondLst>
                                        </p:cTn>
                                        <p:tgtEl>
                                          <p:spTgt spid="652"/>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656"/>
                                        </p:tgtEl>
                                        <p:attrNameLst>
                                          <p:attrName>style.visibility</p:attrName>
                                        </p:attrNameLst>
                                      </p:cBhvr>
                                      <p:to>
                                        <p:strVal val="visible"/>
                                      </p:to>
                                    </p:set>
                                    <p:animEffect transition="in" filter="fade">
                                      <p:cBhvr>
                                        <p:cTn id="30" dur="1000"/>
                                        <p:tgtEl>
                                          <p:spTgt spid="6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67"/>
          <p:cNvSpPr txBox="1">
            <a:spLocks noGrp="1"/>
          </p:cNvSpPr>
          <p:nvPr>
            <p:ph type="title"/>
          </p:nvPr>
        </p:nvSpPr>
        <p:spPr>
          <a:xfrm>
            <a:off x="763650" y="435900"/>
            <a:ext cx="5831700" cy="89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Data Cleaning</a:t>
            </a:r>
            <a:endParaRPr sz="4000"/>
          </a:p>
          <a:p>
            <a:pPr marL="0" lvl="0" indent="0" algn="l" rtl="0">
              <a:spcBef>
                <a:spcPts val="0"/>
              </a:spcBef>
              <a:spcAft>
                <a:spcPts val="0"/>
              </a:spcAft>
              <a:buNone/>
            </a:pPr>
            <a:r>
              <a:rPr lang="en" sz="2000" b="0" i="1"/>
              <a:t>Anonymization</a:t>
            </a:r>
            <a:endParaRPr sz="2000" b="0" i="1"/>
          </a:p>
        </p:txBody>
      </p:sp>
      <p:pic>
        <p:nvPicPr>
          <p:cNvPr id="664" name="Google Shape;664;p67"/>
          <p:cNvPicPr preferRelativeResize="0"/>
          <p:nvPr/>
        </p:nvPicPr>
        <p:blipFill>
          <a:blip r:embed="rId3">
            <a:alphaModFix/>
          </a:blip>
          <a:stretch>
            <a:fillRect/>
          </a:stretch>
        </p:blipFill>
        <p:spPr>
          <a:xfrm>
            <a:off x="763638" y="1595175"/>
            <a:ext cx="5179325" cy="1893125"/>
          </a:xfrm>
          <a:prstGeom prst="rect">
            <a:avLst/>
          </a:prstGeom>
          <a:noFill/>
          <a:ln>
            <a:noFill/>
          </a:ln>
        </p:spPr>
      </p:pic>
      <p:sp>
        <p:nvSpPr>
          <p:cNvPr id="665" name="Google Shape;665;p67"/>
          <p:cNvSpPr txBox="1"/>
          <p:nvPr/>
        </p:nvSpPr>
        <p:spPr>
          <a:xfrm>
            <a:off x="763650" y="3689300"/>
            <a:ext cx="3355500" cy="8958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1000"/>
              </a:spcBef>
              <a:spcAft>
                <a:spcPts val="0"/>
              </a:spcAft>
              <a:buSzPts val="1400"/>
              <a:buFont typeface="Exo"/>
              <a:buChar char="●"/>
            </a:pPr>
            <a:r>
              <a:rPr lang="en">
                <a:latin typeface="Exo"/>
                <a:ea typeface="Exo"/>
                <a:cs typeface="Exo"/>
                <a:sym typeface="Exo"/>
              </a:rPr>
              <a:t>Update existing generated rowID</a:t>
            </a:r>
            <a:endParaRPr b="1">
              <a:latin typeface="Exo"/>
              <a:ea typeface="Exo"/>
              <a:cs typeface="Exo"/>
              <a:sym typeface="Exo"/>
            </a:endParaRPr>
          </a:p>
          <a:p>
            <a:pPr marL="457200" lvl="0" indent="-317500" algn="l" rtl="0">
              <a:lnSpc>
                <a:spcPct val="115000"/>
              </a:lnSpc>
              <a:spcBef>
                <a:spcPts val="0"/>
              </a:spcBef>
              <a:spcAft>
                <a:spcPts val="0"/>
              </a:spcAft>
              <a:buSzPts val="1400"/>
              <a:buFont typeface="Exo"/>
              <a:buChar char="●"/>
            </a:pPr>
            <a:r>
              <a:rPr lang="en">
                <a:latin typeface="Exo"/>
                <a:ea typeface="Exo"/>
                <a:cs typeface="Exo"/>
                <a:sym typeface="Exo"/>
              </a:rPr>
              <a:t>Create rowID column</a:t>
            </a:r>
            <a:endParaRPr>
              <a:latin typeface="Exo"/>
              <a:ea typeface="Exo"/>
              <a:cs typeface="Exo"/>
              <a:sym typeface="Exo"/>
            </a:endParaRPr>
          </a:p>
          <a:p>
            <a:pPr marL="457200" lvl="0" indent="-317500" algn="l" rtl="0">
              <a:lnSpc>
                <a:spcPct val="115000"/>
              </a:lnSpc>
              <a:spcBef>
                <a:spcPts val="0"/>
              </a:spcBef>
              <a:spcAft>
                <a:spcPts val="0"/>
              </a:spcAft>
              <a:buSzPts val="1400"/>
              <a:buFont typeface="Exo"/>
              <a:buChar char="●"/>
            </a:pPr>
            <a:r>
              <a:rPr lang="en">
                <a:latin typeface="Exo"/>
                <a:ea typeface="Exo"/>
                <a:cs typeface="Exo"/>
                <a:sym typeface="Exo"/>
              </a:rPr>
              <a:t>Ensure no duplicates in dataset</a:t>
            </a:r>
            <a:endParaRPr>
              <a:latin typeface="Exo"/>
              <a:ea typeface="Exo"/>
              <a:cs typeface="Exo"/>
              <a:sym typeface="Exo"/>
            </a:endParaRPr>
          </a:p>
        </p:txBody>
      </p:sp>
      <p:sp>
        <p:nvSpPr>
          <p:cNvPr id="666" name="Google Shape;666;p67"/>
          <p:cNvSpPr txBox="1"/>
          <p:nvPr/>
        </p:nvSpPr>
        <p:spPr>
          <a:xfrm>
            <a:off x="6038025" y="1846038"/>
            <a:ext cx="2995800" cy="13914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1000"/>
              </a:spcBef>
              <a:spcAft>
                <a:spcPts val="0"/>
              </a:spcAft>
              <a:buSzPts val="1400"/>
              <a:buFont typeface="Exo"/>
              <a:buChar char="●"/>
            </a:pPr>
            <a:r>
              <a:rPr lang="en">
                <a:latin typeface="Exo"/>
                <a:ea typeface="Exo"/>
                <a:cs typeface="Exo"/>
                <a:sym typeface="Exo"/>
              </a:rPr>
              <a:t>Created Master Table to link values</a:t>
            </a:r>
            <a:endParaRPr>
              <a:latin typeface="Exo"/>
              <a:ea typeface="Exo"/>
              <a:cs typeface="Exo"/>
              <a:sym typeface="Exo"/>
            </a:endParaRPr>
          </a:p>
          <a:p>
            <a:pPr marL="457200" lvl="0" indent="-317500" algn="l" rtl="0">
              <a:lnSpc>
                <a:spcPct val="115000"/>
              </a:lnSpc>
              <a:spcBef>
                <a:spcPts val="0"/>
              </a:spcBef>
              <a:spcAft>
                <a:spcPts val="0"/>
              </a:spcAft>
              <a:buSzPts val="1400"/>
              <a:buFont typeface="Exo"/>
              <a:buChar char="●"/>
            </a:pPr>
            <a:r>
              <a:rPr lang="en">
                <a:latin typeface="Exo"/>
                <a:ea typeface="Exo"/>
                <a:cs typeface="Exo"/>
                <a:sym typeface="Exo"/>
              </a:rPr>
              <a:t>Created Cleaned &amp; Anonymized Dataset for modeling </a:t>
            </a:r>
            <a:endParaRPr>
              <a:latin typeface="Exo"/>
              <a:ea typeface="Exo"/>
              <a:cs typeface="Exo"/>
              <a:sym typeface="Exo"/>
            </a:endParaRPr>
          </a:p>
        </p:txBody>
      </p:sp>
      <p:sp>
        <p:nvSpPr>
          <p:cNvPr id="667" name="Google Shape;667;p67"/>
          <p:cNvSpPr/>
          <p:nvPr/>
        </p:nvSpPr>
        <p:spPr>
          <a:xfrm rot="10800000" flipH="1">
            <a:off x="933375" y="1969900"/>
            <a:ext cx="2368500" cy="896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8" name="Google Shape;668;p67"/>
          <p:cNvCxnSpPr/>
          <p:nvPr/>
        </p:nvCxnSpPr>
        <p:spPr>
          <a:xfrm>
            <a:off x="1986225" y="2866000"/>
            <a:ext cx="8100" cy="828300"/>
          </a:xfrm>
          <a:prstGeom prst="straightConnector1">
            <a:avLst/>
          </a:prstGeom>
          <a:noFill/>
          <a:ln w="19050" cap="flat" cmpd="sng">
            <a:solidFill>
              <a:srgbClr val="FF0000"/>
            </a:solidFill>
            <a:prstDash val="solid"/>
            <a:round/>
            <a:headEnd type="none" w="med" len="med"/>
            <a:tailEnd type="stealth" w="med" len="med"/>
          </a:ln>
        </p:spPr>
      </p:cxnSp>
      <p:sp>
        <p:nvSpPr>
          <p:cNvPr id="669" name="Google Shape;669;p67"/>
          <p:cNvSpPr/>
          <p:nvPr/>
        </p:nvSpPr>
        <p:spPr>
          <a:xfrm rot="10800000" flipH="1">
            <a:off x="3607500" y="1798050"/>
            <a:ext cx="2124900" cy="1603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0" name="Google Shape;670;p67"/>
          <p:cNvCxnSpPr>
            <a:stCxn id="669" idx="3"/>
          </p:cNvCxnSpPr>
          <p:nvPr/>
        </p:nvCxnSpPr>
        <p:spPr>
          <a:xfrm rot="10800000" flipH="1">
            <a:off x="5732400" y="2332050"/>
            <a:ext cx="424500" cy="267600"/>
          </a:xfrm>
          <a:prstGeom prst="straightConnector1">
            <a:avLst/>
          </a:prstGeom>
          <a:noFill/>
          <a:ln w="19050" cap="flat" cmpd="sng">
            <a:solidFill>
              <a:srgbClr val="FF0000"/>
            </a:solidFill>
            <a:prstDash val="solid"/>
            <a:round/>
            <a:headEnd type="none" w="med" len="med"/>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7"/>
                                        </p:tgtEl>
                                        <p:attrNameLst>
                                          <p:attrName>style.visibility</p:attrName>
                                        </p:attrNameLst>
                                      </p:cBhvr>
                                      <p:to>
                                        <p:strVal val="visible"/>
                                      </p:to>
                                    </p:set>
                                    <p:animEffect transition="in" filter="fade">
                                      <p:cBhvr>
                                        <p:cTn id="7" dur="1000"/>
                                        <p:tgtEl>
                                          <p:spTgt spid="667"/>
                                        </p:tgtEl>
                                      </p:cBhvr>
                                    </p:animEffect>
                                  </p:childTnLst>
                                </p:cTn>
                              </p:par>
                              <p:par>
                                <p:cTn id="8" presetID="10" presetClass="entr" presetSubtype="0" fill="hold" nodeType="withEffect">
                                  <p:stCondLst>
                                    <p:cond delay="0"/>
                                  </p:stCondLst>
                                  <p:childTnLst>
                                    <p:set>
                                      <p:cBhvr>
                                        <p:cTn id="9" dur="1" fill="hold">
                                          <p:stCondLst>
                                            <p:cond delay="0"/>
                                          </p:stCondLst>
                                        </p:cTn>
                                        <p:tgtEl>
                                          <p:spTgt spid="668"/>
                                        </p:tgtEl>
                                        <p:attrNameLst>
                                          <p:attrName>style.visibility</p:attrName>
                                        </p:attrNameLst>
                                      </p:cBhvr>
                                      <p:to>
                                        <p:strVal val="visible"/>
                                      </p:to>
                                    </p:set>
                                    <p:animEffect transition="in" filter="fade">
                                      <p:cBhvr>
                                        <p:cTn id="10" dur="1000"/>
                                        <p:tgtEl>
                                          <p:spTgt spid="668"/>
                                        </p:tgtEl>
                                      </p:cBhvr>
                                    </p:animEffect>
                                  </p:childTnLst>
                                </p:cTn>
                              </p:par>
                              <p:par>
                                <p:cTn id="11" presetID="10" presetClass="entr" presetSubtype="0" fill="hold" nodeType="withEffect">
                                  <p:stCondLst>
                                    <p:cond delay="0"/>
                                  </p:stCondLst>
                                  <p:childTnLst>
                                    <p:set>
                                      <p:cBhvr>
                                        <p:cTn id="12" dur="1" fill="hold">
                                          <p:stCondLst>
                                            <p:cond delay="0"/>
                                          </p:stCondLst>
                                        </p:cTn>
                                        <p:tgtEl>
                                          <p:spTgt spid="665"/>
                                        </p:tgtEl>
                                        <p:attrNameLst>
                                          <p:attrName>style.visibility</p:attrName>
                                        </p:attrNameLst>
                                      </p:cBhvr>
                                      <p:to>
                                        <p:strVal val="visible"/>
                                      </p:to>
                                    </p:set>
                                    <p:animEffect transition="in" filter="fade">
                                      <p:cBhvr>
                                        <p:cTn id="13" dur="1000"/>
                                        <p:tgtEl>
                                          <p:spTgt spid="66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69"/>
                                        </p:tgtEl>
                                        <p:attrNameLst>
                                          <p:attrName>style.visibility</p:attrName>
                                        </p:attrNameLst>
                                      </p:cBhvr>
                                      <p:to>
                                        <p:strVal val="visible"/>
                                      </p:to>
                                    </p:set>
                                    <p:animEffect transition="in" filter="fade">
                                      <p:cBhvr>
                                        <p:cTn id="18" dur="1000"/>
                                        <p:tgtEl>
                                          <p:spTgt spid="669"/>
                                        </p:tgtEl>
                                      </p:cBhvr>
                                    </p:animEffect>
                                  </p:childTnLst>
                                </p:cTn>
                              </p:par>
                              <p:par>
                                <p:cTn id="19" presetID="10" presetClass="entr" presetSubtype="0" fill="hold" nodeType="withEffect">
                                  <p:stCondLst>
                                    <p:cond delay="0"/>
                                  </p:stCondLst>
                                  <p:childTnLst>
                                    <p:set>
                                      <p:cBhvr>
                                        <p:cTn id="20" dur="1" fill="hold">
                                          <p:stCondLst>
                                            <p:cond delay="0"/>
                                          </p:stCondLst>
                                        </p:cTn>
                                        <p:tgtEl>
                                          <p:spTgt spid="670"/>
                                        </p:tgtEl>
                                        <p:attrNameLst>
                                          <p:attrName>style.visibility</p:attrName>
                                        </p:attrNameLst>
                                      </p:cBhvr>
                                      <p:to>
                                        <p:strVal val="visible"/>
                                      </p:to>
                                    </p:set>
                                    <p:animEffect transition="in" filter="fade">
                                      <p:cBhvr>
                                        <p:cTn id="21" dur="1000"/>
                                        <p:tgtEl>
                                          <p:spTgt spid="670"/>
                                        </p:tgtEl>
                                      </p:cBhvr>
                                    </p:animEffect>
                                  </p:childTnLst>
                                </p:cTn>
                              </p:par>
                              <p:par>
                                <p:cTn id="22" presetID="10" presetClass="entr" presetSubtype="0" fill="hold" nodeType="withEffect">
                                  <p:stCondLst>
                                    <p:cond delay="0"/>
                                  </p:stCondLst>
                                  <p:childTnLst>
                                    <p:set>
                                      <p:cBhvr>
                                        <p:cTn id="23" dur="1" fill="hold">
                                          <p:stCondLst>
                                            <p:cond delay="0"/>
                                          </p:stCondLst>
                                        </p:cTn>
                                        <p:tgtEl>
                                          <p:spTgt spid="666"/>
                                        </p:tgtEl>
                                        <p:attrNameLst>
                                          <p:attrName>style.visibility</p:attrName>
                                        </p:attrNameLst>
                                      </p:cBhvr>
                                      <p:to>
                                        <p:strVal val="visible"/>
                                      </p:to>
                                    </p:set>
                                    <p:animEffect transition="in" filter="fade">
                                      <p:cBhvr>
                                        <p:cTn id="24" dur="1000"/>
                                        <p:tgtEl>
                                          <p:spTgt spid="6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68"/>
          <p:cNvSpPr txBox="1">
            <a:spLocks noGrp="1"/>
          </p:cNvSpPr>
          <p:nvPr>
            <p:ph type="title"/>
          </p:nvPr>
        </p:nvSpPr>
        <p:spPr>
          <a:xfrm>
            <a:off x="5319800" y="2207463"/>
            <a:ext cx="3533400" cy="171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Model &amp;</a:t>
            </a:r>
            <a:endParaRPr sz="4000"/>
          </a:p>
          <a:p>
            <a:pPr marL="0" lvl="0" indent="0" algn="l" rtl="0">
              <a:spcBef>
                <a:spcPts val="0"/>
              </a:spcBef>
              <a:spcAft>
                <a:spcPts val="0"/>
              </a:spcAft>
              <a:buNone/>
            </a:pPr>
            <a:r>
              <a:rPr lang="en" sz="4000"/>
              <a:t>Evaluation</a:t>
            </a:r>
            <a:endParaRPr sz="4000"/>
          </a:p>
        </p:txBody>
      </p:sp>
      <p:sp>
        <p:nvSpPr>
          <p:cNvPr id="676" name="Google Shape;676;p68"/>
          <p:cNvSpPr txBox="1">
            <a:spLocks noGrp="1"/>
          </p:cNvSpPr>
          <p:nvPr>
            <p:ph type="title" idx="2"/>
          </p:nvPr>
        </p:nvSpPr>
        <p:spPr>
          <a:xfrm>
            <a:off x="5319800" y="1217313"/>
            <a:ext cx="1056900" cy="106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677" name="Google Shape;677;p68"/>
          <p:cNvSpPr/>
          <p:nvPr/>
        </p:nvSpPr>
        <p:spPr>
          <a:xfrm>
            <a:off x="-852000" y="-824901"/>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8" name="Google Shape;678;p68"/>
          <p:cNvCxnSpPr/>
          <p:nvPr/>
        </p:nvCxnSpPr>
        <p:spPr>
          <a:xfrm>
            <a:off x="5368575" y="2207463"/>
            <a:ext cx="1081800" cy="0"/>
          </a:xfrm>
          <a:prstGeom prst="straightConnector1">
            <a:avLst/>
          </a:prstGeom>
          <a:noFill/>
          <a:ln w="19050" cap="flat" cmpd="sng">
            <a:solidFill>
              <a:schemeClr val="accent1"/>
            </a:solidFill>
            <a:prstDash val="solid"/>
            <a:round/>
            <a:headEnd type="none" w="med" len="med"/>
            <a:tailEnd type="none" w="med" len="med"/>
          </a:ln>
        </p:spPr>
      </p:cxnSp>
      <p:pic>
        <p:nvPicPr>
          <p:cNvPr id="3" name="Picture 2">
            <a:extLst>
              <a:ext uri="{FF2B5EF4-FFF2-40B4-BE49-F238E27FC236}">
                <a16:creationId xmlns:a16="http://schemas.microsoft.com/office/drawing/2014/main" id="{5AE2FA2C-92E1-DD00-286E-75484D6CB782}"/>
              </a:ext>
            </a:extLst>
          </p:cNvPr>
          <p:cNvPicPr>
            <a:picLocks noChangeAspect="1"/>
          </p:cNvPicPr>
          <p:nvPr/>
        </p:nvPicPr>
        <p:blipFill>
          <a:blip r:embed="rId3"/>
          <a:stretch>
            <a:fillRect/>
          </a:stretch>
        </p:blipFill>
        <p:spPr>
          <a:xfrm>
            <a:off x="230743" y="1060701"/>
            <a:ext cx="5044877" cy="349788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pic>
        <p:nvPicPr>
          <p:cNvPr id="691" name="Google Shape;691;p70"/>
          <p:cNvPicPr preferRelativeResize="0"/>
          <p:nvPr/>
        </p:nvPicPr>
        <p:blipFill rotWithShape="1">
          <a:blip r:embed="rId3">
            <a:alphaModFix/>
          </a:blip>
          <a:srcRect l="39242" t="15676" b="12116"/>
          <a:stretch/>
        </p:blipFill>
        <p:spPr>
          <a:xfrm>
            <a:off x="2784643" y="1081525"/>
            <a:ext cx="3417614" cy="4061976"/>
          </a:xfrm>
          <a:prstGeom prst="rect">
            <a:avLst/>
          </a:prstGeom>
          <a:noFill/>
          <a:ln>
            <a:noFill/>
          </a:ln>
        </p:spPr>
      </p:pic>
      <p:sp>
        <p:nvSpPr>
          <p:cNvPr id="692" name="Google Shape;692;p70"/>
          <p:cNvSpPr/>
          <p:nvPr/>
        </p:nvSpPr>
        <p:spPr>
          <a:xfrm>
            <a:off x="1328575" y="1328750"/>
            <a:ext cx="1761600" cy="716700"/>
          </a:xfrm>
          <a:prstGeom prst="roundRect">
            <a:avLst>
              <a:gd name="adj" fmla="val 50000"/>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70"/>
          <p:cNvSpPr/>
          <p:nvPr/>
        </p:nvSpPr>
        <p:spPr>
          <a:xfrm>
            <a:off x="1078825" y="3027650"/>
            <a:ext cx="1761600" cy="716700"/>
          </a:xfrm>
          <a:prstGeom prst="roundRect">
            <a:avLst>
              <a:gd name="adj" fmla="val 50000"/>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70"/>
          <p:cNvSpPr/>
          <p:nvPr/>
        </p:nvSpPr>
        <p:spPr>
          <a:xfrm>
            <a:off x="6414075" y="1416650"/>
            <a:ext cx="1704300" cy="716700"/>
          </a:xfrm>
          <a:prstGeom prst="roundRect">
            <a:avLst>
              <a:gd name="adj" fmla="val 5000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7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Our Algorithms</a:t>
            </a:r>
            <a:endParaRPr sz="4000"/>
          </a:p>
        </p:txBody>
      </p:sp>
      <p:sp>
        <p:nvSpPr>
          <p:cNvPr id="696" name="Google Shape;696;p70"/>
          <p:cNvSpPr txBox="1"/>
          <p:nvPr/>
        </p:nvSpPr>
        <p:spPr>
          <a:xfrm>
            <a:off x="1570975" y="1423250"/>
            <a:ext cx="12768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Prata"/>
                <a:ea typeface="Prata"/>
                <a:cs typeface="Prata"/>
                <a:sym typeface="Prata"/>
              </a:rPr>
              <a:t>Decision Tree</a:t>
            </a:r>
            <a:endParaRPr sz="2000" b="1">
              <a:solidFill>
                <a:schemeClr val="dk1"/>
              </a:solidFill>
              <a:latin typeface="Prata"/>
              <a:ea typeface="Prata"/>
              <a:cs typeface="Prata"/>
              <a:sym typeface="Prata"/>
            </a:endParaRPr>
          </a:p>
        </p:txBody>
      </p:sp>
      <p:sp>
        <p:nvSpPr>
          <p:cNvPr id="697" name="Google Shape;697;p70"/>
          <p:cNvSpPr txBox="1"/>
          <p:nvPr/>
        </p:nvSpPr>
        <p:spPr>
          <a:xfrm>
            <a:off x="6627825" y="1526450"/>
            <a:ext cx="12768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Prata"/>
                <a:ea typeface="Prata"/>
                <a:cs typeface="Prata"/>
                <a:sym typeface="Prata"/>
              </a:rPr>
              <a:t>Support Vector</a:t>
            </a:r>
            <a:endParaRPr sz="2000" b="1">
              <a:solidFill>
                <a:schemeClr val="dk1"/>
              </a:solidFill>
              <a:latin typeface="Prata"/>
              <a:ea typeface="Prata"/>
              <a:cs typeface="Prata"/>
              <a:sym typeface="Prata"/>
            </a:endParaRPr>
          </a:p>
        </p:txBody>
      </p:sp>
      <p:sp>
        <p:nvSpPr>
          <p:cNvPr id="698" name="Google Shape;698;p70"/>
          <p:cNvSpPr txBox="1"/>
          <p:nvPr/>
        </p:nvSpPr>
        <p:spPr>
          <a:xfrm>
            <a:off x="1328575" y="3122150"/>
            <a:ext cx="12768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Prata"/>
                <a:ea typeface="Prata"/>
                <a:cs typeface="Prata"/>
                <a:sym typeface="Prata"/>
              </a:rPr>
              <a:t>Neural Network</a:t>
            </a:r>
            <a:endParaRPr sz="2000" b="1">
              <a:solidFill>
                <a:schemeClr val="dk1"/>
              </a:solidFill>
              <a:latin typeface="Prata"/>
              <a:ea typeface="Prata"/>
              <a:cs typeface="Prata"/>
              <a:sym typeface="Prata"/>
            </a:endParaRPr>
          </a:p>
        </p:txBody>
      </p:sp>
      <p:cxnSp>
        <p:nvCxnSpPr>
          <p:cNvPr id="699" name="Google Shape;699;p70"/>
          <p:cNvCxnSpPr>
            <a:stCxn id="700" idx="2"/>
            <a:endCxn id="701" idx="3"/>
          </p:cNvCxnSpPr>
          <p:nvPr/>
        </p:nvCxnSpPr>
        <p:spPr>
          <a:xfrm rot="10800000">
            <a:off x="3062200" y="1746475"/>
            <a:ext cx="377700" cy="163200"/>
          </a:xfrm>
          <a:prstGeom prst="straightConnector1">
            <a:avLst/>
          </a:prstGeom>
          <a:noFill/>
          <a:ln w="28575" cap="flat" cmpd="sng">
            <a:solidFill>
              <a:schemeClr val="accent1"/>
            </a:solidFill>
            <a:prstDash val="solid"/>
            <a:round/>
            <a:headEnd type="none" w="med" len="med"/>
            <a:tailEnd type="oval" w="med" len="med"/>
          </a:ln>
        </p:spPr>
      </p:cxnSp>
      <p:cxnSp>
        <p:nvCxnSpPr>
          <p:cNvPr id="702" name="Google Shape;702;p70"/>
          <p:cNvCxnSpPr>
            <a:endCxn id="693" idx="3"/>
          </p:cNvCxnSpPr>
          <p:nvPr/>
        </p:nvCxnSpPr>
        <p:spPr>
          <a:xfrm flipH="1">
            <a:off x="2840425" y="2944700"/>
            <a:ext cx="1276800" cy="441300"/>
          </a:xfrm>
          <a:prstGeom prst="straightConnector1">
            <a:avLst/>
          </a:prstGeom>
          <a:noFill/>
          <a:ln w="28575" cap="flat" cmpd="sng">
            <a:solidFill>
              <a:schemeClr val="accent1"/>
            </a:solidFill>
            <a:prstDash val="solid"/>
            <a:round/>
            <a:headEnd type="none" w="med" len="med"/>
            <a:tailEnd type="oval" w="med" len="med"/>
          </a:ln>
        </p:spPr>
      </p:cxnSp>
      <p:cxnSp>
        <p:nvCxnSpPr>
          <p:cNvPr id="703" name="Google Shape;703;p70"/>
          <p:cNvCxnSpPr>
            <a:stCxn id="704" idx="6"/>
            <a:endCxn id="694" idx="1"/>
          </p:cNvCxnSpPr>
          <p:nvPr/>
        </p:nvCxnSpPr>
        <p:spPr>
          <a:xfrm rot="10800000" flipH="1">
            <a:off x="5326400" y="1775000"/>
            <a:ext cx="1087800" cy="15300"/>
          </a:xfrm>
          <a:prstGeom prst="straightConnector1">
            <a:avLst/>
          </a:prstGeom>
          <a:noFill/>
          <a:ln w="28575" cap="flat" cmpd="sng">
            <a:solidFill>
              <a:schemeClr val="accent1"/>
            </a:solidFill>
            <a:prstDash val="solid"/>
            <a:round/>
            <a:headEnd type="none" w="med" len="med"/>
            <a:tailEnd type="oval" w="med" len="med"/>
          </a:ln>
        </p:spPr>
      </p:cxnSp>
      <p:sp>
        <p:nvSpPr>
          <p:cNvPr id="705" name="Google Shape;705;p70"/>
          <p:cNvSpPr/>
          <p:nvPr/>
        </p:nvSpPr>
        <p:spPr>
          <a:xfrm>
            <a:off x="4638575" y="3060350"/>
            <a:ext cx="510300" cy="510300"/>
          </a:xfrm>
          <a:prstGeom prst="ellipse">
            <a:avLst/>
          </a:prstGeom>
          <a:solidFill>
            <a:srgbClr val="FFFFFF">
              <a:alpha val="48040"/>
            </a:srgbClr>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70"/>
          <p:cNvSpPr/>
          <p:nvPr/>
        </p:nvSpPr>
        <p:spPr>
          <a:xfrm>
            <a:off x="4117025" y="2541350"/>
            <a:ext cx="510300" cy="510300"/>
          </a:xfrm>
          <a:prstGeom prst="ellipse">
            <a:avLst/>
          </a:prstGeom>
          <a:solidFill>
            <a:srgbClr val="FFFFFF">
              <a:alpha val="48040"/>
            </a:srgbClr>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70"/>
          <p:cNvSpPr/>
          <p:nvPr/>
        </p:nvSpPr>
        <p:spPr>
          <a:xfrm>
            <a:off x="3370675" y="1790300"/>
            <a:ext cx="510300" cy="510300"/>
          </a:xfrm>
          <a:prstGeom prst="ellipse">
            <a:avLst/>
          </a:prstGeom>
          <a:solidFill>
            <a:srgbClr val="FFFFFF">
              <a:alpha val="48040"/>
            </a:srgbClr>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70"/>
          <p:cNvSpPr/>
          <p:nvPr/>
        </p:nvSpPr>
        <p:spPr>
          <a:xfrm>
            <a:off x="4816100" y="1535150"/>
            <a:ext cx="510300" cy="510300"/>
          </a:xfrm>
          <a:prstGeom prst="ellipse">
            <a:avLst/>
          </a:prstGeom>
          <a:solidFill>
            <a:srgbClr val="FFFFFF">
              <a:alpha val="48040"/>
            </a:srgbClr>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8" name="Google Shape;708;p70"/>
          <p:cNvCxnSpPr>
            <a:stCxn id="705" idx="6"/>
            <a:endCxn id="709" idx="1"/>
          </p:cNvCxnSpPr>
          <p:nvPr/>
        </p:nvCxnSpPr>
        <p:spPr>
          <a:xfrm>
            <a:off x="5148875" y="3315500"/>
            <a:ext cx="1265100" cy="0"/>
          </a:xfrm>
          <a:prstGeom prst="straightConnector1">
            <a:avLst/>
          </a:prstGeom>
          <a:noFill/>
          <a:ln w="28575" cap="flat" cmpd="sng">
            <a:solidFill>
              <a:schemeClr val="accent1"/>
            </a:solidFill>
            <a:prstDash val="solid"/>
            <a:round/>
            <a:headEnd type="none" w="med" len="med"/>
            <a:tailEnd type="oval" w="med" len="med"/>
          </a:ln>
        </p:spPr>
      </p:cxnSp>
      <p:sp>
        <p:nvSpPr>
          <p:cNvPr id="709" name="Google Shape;709;p70"/>
          <p:cNvSpPr/>
          <p:nvPr/>
        </p:nvSpPr>
        <p:spPr>
          <a:xfrm>
            <a:off x="6413975" y="2957150"/>
            <a:ext cx="1839900" cy="716700"/>
          </a:xfrm>
          <a:prstGeom prst="roundRect">
            <a:avLst>
              <a:gd name="adj" fmla="val 5000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70"/>
          <p:cNvSpPr txBox="1"/>
          <p:nvPr/>
        </p:nvSpPr>
        <p:spPr>
          <a:xfrm>
            <a:off x="6520775" y="3051650"/>
            <a:ext cx="16263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Prata"/>
                <a:ea typeface="Prata"/>
                <a:cs typeface="Prata"/>
                <a:sym typeface="Prata"/>
              </a:rPr>
              <a:t>Logistic Regression</a:t>
            </a:r>
            <a:endParaRPr sz="2000" b="1">
              <a:solidFill>
                <a:schemeClr val="dk1"/>
              </a:solidFill>
              <a:latin typeface="Prata"/>
              <a:ea typeface="Prata"/>
              <a:cs typeface="Prata"/>
              <a:sym typeface="Prat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71"/>
          <p:cNvSpPr txBox="1">
            <a:spLocks noGrp="1"/>
          </p:cNvSpPr>
          <p:nvPr>
            <p:ph type="title"/>
          </p:nvPr>
        </p:nvSpPr>
        <p:spPr>
          <a:xfrm>
            <a:off x="2098201" y="197075"/>
            <a:ext cx="4947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Feature Selection</a:t>
            </a:r>
            <a:endParaRPr sz="4000"/>
          </a:p>
        </p:txBody>
      </p:sp>
      <p:graphicFrame>
        <p:nvGraphicFramePr>
          <p:cNvPr id="716" name="Google Shape;716;p71"/>
          <p:cNvGraphicFramePr/>
          <p:nvPr/>
        </p:nvGraphicFramePr>
        <p:xfrm>
          <a:off x="311500" y="1383435"/>
          <a:ext cx="3000000" cy="3000000"/>
        </p:xfrm>
        <a:graphic>
          <a:graphicData uri="http://schemas.openxmlformats.org/drawingml/2006/table">
            <a:tbl>
              <a:tblPr>
                <a:noFill/>
                <a:tableStyleId>{0C79639B-CB9E-4DAC-8792-940CE917F601}</a:tableStyleId>
              </a:tblPr>
              <a:tblGrid>
                <a:gridCol w="3390250">
                  <a:extLst>
                    <a:ext uri="{9D8B030D-6E8A-4147-A177-3AD203B41FA5}">
                      <a16:colId xmlns:a16="http://schemas.microsoft.com/office/drawing/2014/main" val="20000"/>
                    </a:ext>
                  </a:extLst>
                </a:gridCol>
                <a:gridCol w="3705600">
                  <a:extLst>
                    <a:ext uri="{9D8B030D-6E8A-4147-A177-3AD203B41FA5}">
                      <a16:colId xmlns:a16="http://schemas.microsoft.com/office/drawing/2014/main" val="20001"/>
                    </a:ext>
                  </a:extLst>
                </a:gridCol>
                <a:gridCol w="1478650">
                  <a:extLst>
                    <a:ext uri="{9D8B030D-6E8A-4147-A177-3AD203B41FA5}">
                      <a16:colId xmlns:a16="http://schemas.microsoft.com/office/drawing/2014/main" val="20002"/>
                    </a:ext>
                  </a:extLst>
                </a:gridCol>
              </a:tblGrid>
              <a:tr h="475850">
                <a:tc>
                  <a:txBody>
                    <a:bodyPr/>
                    <a:lstStyle/>
                    <a:p>
                      <a:pPr marL="0" lvl="0" indent="0" algn="l" rtl="0">
                        <a:spcBef>
                          <a:spcPts val="0"/>
                        </a:spcBef>
                        <a:spcAft>
                          <a:spcPts val="0"/>
                        </a:spcAft>
                        <a:buNone/>
                      </a:pPr>
                      <a:endParaRPr>
                        <a:solidFill>
                          <a:schemeClr val="dk1"/>
                        </a:solidFill>
                        <a:latin typeface="Open Sans"/>
                        <a:ea typeface="Open Sans"/>
                        <a:cs typeface="Open Sans"/>
                        <a:sym typeface="Open Sans"/>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Prata"/>
                          <a:ea typeface="Prata"/>
                          <a:cs typeface="Prata"/>
                          <a:sym typeface="Prata"/>
                        </a:rPr>
                        <a:t>Insignificant / Removed Features</a:t>
                      </a:r>
                      <a:endParaRPr sz="1800" b="1">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Clr>
                          <a:srgbClr val="D63E3D"/>
                        </a:buClr>
                        <a:buFont typeface="Arial"/>
                        <a:buNone/>
                      </a:pPr>
                      <a:r>
                        <a:rPr lang="en" sz="1800" b="1">
                          <a:solidFill>
                            <a:schemeClr val="dk1"/>
                          </a:solidFill>
                          <a:latin typeface="Prata"/>
                          <a:ea typeface="Prata"/>
                          <a:cs typeface="Prata"/>
                          <a:sym typeface="Prata"/>
                        </a:rPr>
                        <a:t>Misclass</a:t>
                      </a:r>
                      <a:endParaRPr sz="1800" b="1">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51575">
                <a:tc>
                  <a:txBody>
                    <a:bodyPr/>
                    <a:lstStyle/>
                    <a:p>
                      <a:pPr marL="0" lvl="0" indent="0" algn="r" rtl="0">
                        <a:spcBef>
                          <a:spcPts val="0"/>
                        </a:spcBef>
                        <a:spcAft>
                          <a:spcPts val="0"/>
                        </a:spcAft>
                        <a:buNone/>
                      </a:pPr>
                      <a:r>
                        <a:rPr lang="en" sz="1800" b="1">
                          <a:solidFill>
                            <a:schemeClr val="dk1"/>
                          </a:solidFill>
                          <a:latin typeface="Prata"/>
                          <a:ea typeface="Prata"/>
                          <a:cs typeface="Prata"/>
                          <a:sym typeface="Prata"/>
                        </a:rPr>
                        <a:t>All Features</a:t>
                      </a:r>
                      <a:endParaRPr sz="1800" b="1">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work_type</a:t>
                      </a:r>
                      <a:endParaRPr>
                        <a:solidFill>
                          <a:schemeClr val="dk1"/>
                        </a:solidFill>
                        <a:latin typeface="Exo"/>
                        <a:ea typeface="Exo"/>
                        <a:cs typeface="Exo"/>
                        <a:sym typeface="Exo"/>
                      </a:endParaRPr>
                    </a:p>
                    <a:p>
                      <a:pPr marL="0" lvl="0" indent="0" algn="ctr" rtl="0">
                        <a:spcBef>
                          <a:spcPts val="0"/>
                        </a:spcBef>
                        <a:spcAft>
                          <a:spcPts val="0"/>
                        </a:spcAft>
                        <a:buNone/>
                      </a:pPr>
                      <a:r>
                        <a:rPr lang="en">
                          <a:solidFill>
                            <a:schemeClr val="dk1"/>
                          </a:solidFill>
                          <a:latin typeface="Exo"/>
                          <a:ea typeface="Exo"/>
                          <a:cs typeface="Exo"/>
                          <a:sym typeface="Exo"/>
                        </a:rPr>
                        <a:t>Residence_type</a:t>
                      </a:r>
                      <a:endParaRPr>
                        <a:solidFill>
                          <a:schemeClr val="dk1"/>
                        </a:solidFill>
                        <a:latin typeface="Exo"/>
                        <a:ea typeface="Exo"/>
                        <a:cs typeface="Exo"/>
                        <a:sym typeface="Exo"/>
                      </a:endParaRPr>
                    </a:p>
                    <a:p>
                      <a:pPr marL="0" lvl="0" indent="0" algn="ctr" rtl="0">
                        <a:spcBef>
                          <a:spcPts val="0"/>
                        </a:spcBef>
                        <a:spcAft>
                          <a:spcPts val="0"/>
                        </a:spcAft>
                        <a:buNone/>
                      </a:pPr>
                      <a:r>
                        <a:rPr lang="en">
                          <a:solidFill>
                            <a:schemeClr val="dk1"/>
                          </a:solidFill>
                          <a:latin typeface="Exo"/>
                          <a:ea typeface="Exo"/>
                          <a:cs typeface="Exo"/>
                          <a:sym typeface="Exo"/>
                        </a:rPr>
                        <a:t>ever_married</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0.2140</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451575">
                <a:tc>
                  <a:txBody>
                    <a:bodyPr/>
                    <a:lstStyle/>
                    <a:p>
                      <a:pPr marL="0" lvl="0" indent="0" algn="r" rtl="0">
                        <a:spcBef>
                          <a:spcPts val="0"/>
                        </a:spcBef>
                        <a:spcAft>
                          <a:spcPts val="0"/>
                        </a:spcAft>
                        <a:buNone/>
                      </a:pPr>
                      <a:r>
                        <a:rPr lang="en" sz="1800" b="1">
                          <a:solidFill>
                            <a:schemeClr val="dk1"/>
                          </a:solidFill>
                          <a:latin typeface="Prata"/>
                          <a:ea typeface="Prata"/>
                          <a:cs typeface="Prata"/>
                          <a:sym typeface="Prata"/>
                        </a:rPr>
                        <a:t>w/o insignificant features</a:t>
                      </a:r>
                      <a:endParaRPr sz="1800" b="1">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NIL</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0.2169</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451575">
                <a:tc>
                  <a:txBody>
                    <a:bodyPr/>
                    <a:lstStyle/>
                    <a:p>
                      <a:pPr marL="0" lvl="0" indent="0" algn="r" rtl="0">
                        <a:spcBef>
                          <a:spcPts val="0"/>
                        </a:spcBef>
                        <a:spcAft>
                          <a:spcPts val="0"/>
                        </a:spcAft>
                        <a:buNone/>
                      </a:pPr>
                      <a:r>
                        <a:rPr lang="en" sz="1800" b="1">
                          <a:solidFill>
                            <a:schemeClr val="dk1"/>
                          </a:solidFill>
                          <a:latin typeface="Prata"/>
                          <a:ea typeface="Prata"/>
                          <a:cs typeface="Prata"/>
                          <a:sym typeface="Prata"/>
                        </a:rPr>
                        <a:t>Stepwise</a:t>
                      </a:r>
                      <a:endParaRPr sz="1800" b="1">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work_type, residence_type, ever_married, bmi, gender, heart_disease</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0.2184</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pic>
        <p:nvPicPr>
          <p:cNvPr id="717" name="Google Shape;717;p71"/>
          <p:cNvPicPr preferRelativeResize="0"/>
          <p:nvPr/>
        </p:nvPicPr>
        <p:blipFill rotWithShape="1">
          <a:blip r:embed="rId3">
            <a:alphaModFix/>
          </a:blip>
          <a:srcRect l="60513" t="15763" r="16584" b="61860"/>
          <a:stretch/>
        </p:blipFill>
        <p:spPr>
          <a:xfrm rot="1097342" flipH="1">
            <a:off x="423563" y="4172686"/>
            <a:ext cx="875177" cy="855079"/>
          </a:xfrm>
          <a:prstGeom prst="rect">
            <a:avLst/>
          </a:prstGeom>
          <a:noFill/>
          <a:ln>
            <a:noFill/>
          </a:ln>
        </p:spPr>
      </p:pic>
      <p:sp>
        <p:nvSpPr>
          <p:cNvPr id="718" name="Google Shape;718;p71"/>
          <p:cNvSpPr txBox="1"/>
          <p:nvPr/>
        </p:nvSpPr>
        <p:spPr>
          <a:xfrm>
            <a:off x="1266300" y="4201950"/>
            <a:ext cx="76197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1"/>
                </a:solidFill>
                <a:latin typeface="Prata"/>
                <a:ea typeface="Prata"/>
                <a:cs typeface="Prata"/>
                <a:sym typeface="Prata"/>
              </a:rPr>
              <a:t>Feature Used - </a:t>
            </a:r>
            <a:r>
              <a:rPr lang="en" sz="2000">
                <a:solidFill>
                  <a:schemeClr val="dk1"/>
                </a:solidFill>
                <a:latin typeface="Prata"/>
                <a:ea typeface="Prata"/>
                <a:cs typeface="Prata"/>
                <a:sym typeface="Prata"/>
              </a:rPr>
              <a:t>All Features &amp; </a:t>
            </a:r>
            <a:r>
              <a:rPr lang="en" sz="1800">
                <a:solidFill>
                  <a:schemeClr val="dk1"/>
                </a:solidFill>
                <a:latin typeface="Prata"/>
                <a:ea typeface="Prata"/>
                <a:cs typeface="Prata"/>
                <a:sym typeface="Prata"/>
              </a:rPr>
              <a:t>w/o insignificant features</a:t>
            </a:r>
            <a:endParaRPr sz="1800">
              <a:solidFill>
                <a:schemeClr val="dk1"/>
              </a:solidFill>
              <a:latin typeface="Prata"/>
              <a:ea typeface="Prata"/>
              <a:cs typeface="Prata"/>
              <a:sym typeface="Prata"/>
            </a:endParaRPr>
          </a:p>
        </p:txBody>
      </p:sp>
      <p:sp>
        <p:nvSpPr>
          <p:cNvPr id="719" name="Google Shape;719;p71"/>
          <p:cNvSpPr txBox="1"/>
          <p:nvPr/>
        </p:nvSpPr>
        <p:spPr>
          <a:xfrm>
            <a:off x="2463600" y="769763"/>
            <a:ext cx="42168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Exo"/>
                <a:ea typeface="Exo"/>
                <a:cs typeface="Exo"/>
                <a:sym typeface="Exo"/>
              </a:rPr>
              <a:t>Logistic Regression</a:t>
            </a:r>
            <a:endParaRPr>
              <a:latin typeface="Exo"/>
              <a:ea typeface="Exo"/>
              <a:cs typeface="Exo"/>
              <a:sym typeface="Ex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8"/>
                                        </p:tgtEl>
                                        <p:attrNameLst>
                                          <p:attrName>style.visibility</p:attrName>
                                        </p:attrNameLst>
                                      </p:cBhvr>
                                      <p:to>
                                        <p:strVal val="visible"/>
                                      </p:to>
                                    </p:set>
                                    <p:animEffect transition="in" filter="fade">
                                      <p:cBhvr>
                                        <p:cTn id="7" dur="1000"/>
                                        <p:tgtEl>
                                          <p:spTgt spid="718"/>
                                        </p:tgtEl>
                                      </p:cBhvr>
                                    </p:animEffect>
                                  </p:childTnLst>
                                </p:cTn>
                              </p:par>
                              <p:par>
                                <p:cTn id="8" presetID="10" presetClass="entr" presetSubtype="0" fill="hold" nodeType="withEffect">
                                  <p:stCondLst>
                                    <p:cond delay="0"/>
                                  </p:stCondLst>
                                  <p:childTnLst>
                                    <p:set>
                                      <p:cBhvr>
                                        <p:cTn id="9" dur="1" fill="hold">
                                          <p:stCondLst>
                                            <p:cond delay="0"/>
                                          </p:stCondLst>
                                        </p:cTn>
                                        <p:tgtEl>
                                          <p:spTgt spid="717"/>
                                        </p:tgtEl>
                                        <p:attrNameLst>
                                          <p:attrName>style.visibility</p:attrName>
                                        </p:attrNameLst>
                                      </p:cBhvr>
                                      <p:to>
                                        <p:strVal val="visible"/>
                                      </p:to>
                                    </p:set>
                                    <p:animEffect transition="in" filter="fade">
                                      <p:cBhvr>
                                        <p:cTn id="10" dur="1000"/>
                                        <p:tgtEl>
                                          <p:spTgt spid="7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4"/>
          <p:cNvSpPr txBox="1">
            <a:spLocks noGrp="1"/>
          </p:cNvSpPr>
          <p:nvPr>
            <p:ph type="title"/>
          </p:nvPr>
        </p:nvSpPr>
        <p:spPr>
          <a:xfrm>
            <a:off x="720000" y="17257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Approach</a:t>
            </a:r>
            <a:endParaRPr sz="4000"/>
          </a:p>
        </p:txBody>
      </p:sp>
      <p:sp>
        <p:nvSpPr>
          <p:cNvPr id="348" name="Google Shape;348;p44"/>
          <p:cNvSpPr/>
          <p:nvPr/>
        </p:nvSpPr>
        <p:spPr>
          <a:xfrm>
            <a:off x="3234292" y="1576866"/>
            <a:ext cx="2637900" cy="2862000"/>
          </a:xfrm>
          <a:prstGeom prst="roundRect">
            <a:avLst>
              <a:gd name="adj" fmla="val 29802"/>
            </a:avLst>
          </a:prstGeom>
          <a:noFill/>
          <a:ln w="38100" cap="flat" cmpd="sng">
            <a:solidFill>
              <a:srgbClr val="DADA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4"/>
          <p:cNvSpPr/>
          <p:nvPr/>
        </p:nvSpPr>
        <p:spPr>
          <a:xfrm>
            <a:off x="2912572" y="3528944"/>
            <a:ext cx="916500" cy="994800"/>
          </a:xfrm>
          <a:prstGeom prst="roundRect">
            <a:avLst>
              <a:gd name="adj" fmla="val 31699"/>
            </a:avLst>
          </a:prstGeom>
          <a:solidFill>
            <a:srgbClr val="F8F5EC"/>
          </a:solidFill>
          <a:ln w="38100" cap="flat" cmpd="sng">
            <a:solidFill>
              <a:srgbClr val="DADA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4"/>
          <p:cNvSpPr/>
          <p:nvPr/>
        </p:nvSpPr>
        <p:spPr>
          <a:xfrm>
            <a:off x="5336200" y="3528944"/>
            <a:ext cx="916500" cy="994800"/>
          </a:xfrm>
          <a:prstGeom prst="roundRect">
            <a:avLst>
              <a:gd name="adj" fmla="val 31699"/>
            </a:avLst>
          </a:prstGeom>
          <a:solidFill>
            <a:srgbClr val="F8F5EC"/>
          </a:solidFill>
          <a:ln w="38100" cap="flat" cmpd="sng">
            <a:solidFill>
              <a:srgbClr val="DADA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4"/>
          <p:cNvSpPr/>
          <p:nvPr/>
        </p:nvSpPr>
        <p:spPr>
          <a:xfrm>
            <a:off x="5336200" y="1451642"/>
            <a:ext cx="916500" cy="994800"/>
          </a:xfrm>
          <a:prstGeom prst="roundRect">
            <a:avLst>
              <a:gd name="adj" fmla="val 31699"/>
            </a:avLst>
          </a:prstGeom>
          <a:solidFill>
            <a:srgbClr val="F8F5EC"/>
          </a:solidFill>
          <a:ln w="38100" cap="flat" cmpd="sng">
            <a:solidFill>
              <a:srgbClr val="DADA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4"/>
          <p:cNvSpPr/>
          <p:nvPr/>
        </p:nvSpPr>
        <p:spPr>
          <a:xfrm>
            <a:off x="2912572" y="1451614"/>
            <a:ext cx="916500" cy="994800"/>
          </a:xfrm>
          <a:prstGeom prst="roundRect">
            <a:avLst>
              <a:gd name="adj" fmla="val 31699"/>
            </a:avLst>
          </a:prstGeom>
          <a:solidFill>
            <a:srgbClr val="F8F5EC"/>
          </a:solidFill>
          <a:ln w="38100" cap="flat" cmpd="sng">
            <a:solidFill>
              <a:srgbClr val="DADA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4"/>
          <p:cNvSpPr/>
          <p:nvPr/>
        </p:nvSpPr>
        <p:spPr>
          <a:xfrm>
            <a:off x="3978428" y="2357920"/>
            <a:ext cx="1197900" cy="1299600"/>
          </a:xfrm>
          <a:prstGeom prst="roundRect">
            <a:avLst>
              <a:gd name="adj" fmla="val 31699"/>
            </a:avLst>
          </a:prstGeom>
          <a:solidFill>
            <a:srgbClr val="252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4"/>
          <p:cNvSpPr txBox="1"/>
          <p:nvPr/>
        </p:nvSpPr>
        <p:spPr>
          <a:xfrm flipH="1">
            <a:off x="5947825" y="1451652"/>
            <a:ext cx="2198400" cy="525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b="1">
                <a:solidFill>
                  <a:srgbClr val="252E47"/>
                </a:solidFill>
                <a:latin typeface="Prata"/>
                <a:ea typeface="Prata"/>
                <a:cs typeface="Prata"/>
                <a:sym typeface="Prata"/>
              </a:rPr>
              <a:t>Data Understanding</a:t>
            </a:r>
            <a:endParaRPr sz="1700" b="1">
              <a:solidFill>
                <a:srgbClr val="252E47"/>
              </a:solidFill>
              <a:latin typeface="Prata"/>
              <a:ea typeface="Prata"/>
              <a:cs typeface="Prata"/>
              <a:sym typeface="Prata"/>
            </a:endParaRPr>
          </a:p>
        </p:txBody>
      </p:sp>
      <p:sp>
        <p:nvSpPr>
          <p:cNvPr id="355" name="Google Shape;355;p44"/>
          <p:cNvSpPr txBox="1"/>
          <p:nvPr/>
        </p:nvSpPr>
        <p:spPr>
          <a:xfrm flipH="1">
            <a:off x="6394225" y="1920480"/>
            <a:ext cx="1752000" cy="630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Exo"/>
                <a:ea typeface="Exo"/>
                <a:cs typeface="Exo"/>
                <a:sym typeface="Exo"/>
              </a:rPr>
              <a:t>Errors in our dataset</a:t>
            </a:r>
            <a:endParaRPr>
              <a:solidFill>
                <a:srgbClr val="252E47"/>
              </a:solidFill>
              <a:latin typeface="Exo"/>
              <a:ea typeface="Exo"/>
              <a:cs typeface="Exo"/>
              <a:sym typeface="Exo"/>
            </a:endParaRPr>
          </a:p>
        </p:txBody>
      </p:sp>
      <p:sp>
        <p:nvSpPr>
          <p:cNvPr id="356" name="Google Shape;356;p44"/>
          <p:cNvSpPr txBox="1"/>
          <p:nvPr/>
        </p:nvSpPr>
        <p:spPr>
          <a:xfrm flipH="1">
            <a:off x="6600975" y="3574950"/>
            <a:ext cx="1563600" cy="393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b="1">
                <a:solidFill>
                  <a:schemeClr val="dk1"/>
                </a:solidFill>
                <a:latin typeface="Prata"/>
                <a:ea typeface="Prata"/>
                <a:cs typeface="Prata"/>
                <a:sym typeface="Prata"/>
              </a:rPr>
              <a:t>Data Preparation</a:t>
            </a:r>
            <a:endParaRPr sz="1700" b="1">
              <a:solidFill>
                <a:srgbClr val="252E47"/>
              </a:solidFill>
              <a:latin typeface="Prata"/>
              <a:ea typeface="Prata"/>
              <a:cs typeface="Prata"/>
              <a:sym typeface="Prata"/>
            </a:endParaRPr>
          </a:p>
        </p:txBody>
      </p:sp>
      <p:sp>
        <p:nvSpPr>
          <p:cNvPr id="357" name="Google Shape;357;p44"/>
          <p:cNvSpPr txBox="1"/>
          <p:nvPr/>
        </p:nvSpPr>
        <p:spPr>
          <a:xfrm flipH="1">
            <a:off x="6412575" y="3967950"/>
            <a:ext cx="1752000" cy="88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Exo"/>
                <a:ea typeface="Exo"/>
                <a:cs typeface="Exo"/>
                <a:sym typeface="Exo"/>
              </a:rPr>
              <a:t>Modelling Cleaned Dataset &amp; Evaluate</a:t>
            </a:r>
            <a:endParaRPr>
              <a:solidFill>
                <a:srgbClr val="252E47"/>
              </a:solidFill>
              <a:latin typeface="Exo"/>
              <a:ea typeface="Exo"/>
              <a:cs typeface="Exo"/>
              <a:sym typeface="Exo"/>
            </a:endParaRPr>
          </a:p>
        </p:txBody>
      </p:sp>
      <p:sp>
        <p:nvSpPr>
          <p:cNvPr id="358" name="Google Shape;358;p44"/>
          <p:cNvSpPr txBox="1"/>
          <p:nvPr/>
        </p:nvSpPr>
        <p:spPr>
          <a:xfrm>
            <a:off x="858153" y="1383931"/>
            <a:ext cx="2198400" cy="39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b="1">
                <a:solidFill>
                  <a:srgbClr val="252E47"/>
                </a:solidFill>
                <a:latin typeface="Prata"/>
                <a:ea typeface="Prata"/>
                <a:cs typeface="Prata"/>
                <a:sym typeface="Prata"/>
              </a:rPr>
              <a:t>Data Collection</a:t>
            </a:r>
            <a:endParaRPr sz="1700" b="1">
              <a:solidFill>
                <a:srgbClr val="252E47"/>
              </a:solidFill>
              <a:latin typeface="Prata"/>
              <a:ea typeface="Prata"/>
              <a:cs typeface="Prata"/>
              <a:sym typeface="Prata"/>
            </a:endParaRPr>
          </a:p>
        </p:txBody>
      </p:sp>
      <p:sp>
        <p:nvSpPr>
          <p:cNvPr id="359" name="Google Shape;359;p44"/>
          <p:cNvSpPr txBox="1"/>
          <p:nvPr/>
        </p:nvSpPr>
        <p:spPr>
          <a:xfrm>
            <a:off x="858150" y="1719862"/>
            <a:ext cx="1752000" cy="73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252E47"/>
                </a:solidFill>
                <a:latin typeface="Exo"/>
                <a:ea typeface="Exo"/>
                <a:cs typeface="Exo"/>
                <a:sym typeface="Exo"/>
              </a:rPr>
              <a:t>Where we got our data and what it includes</a:t>
            </a:r>
            <a:endParaRPr>
              <a:solidFill>
                <a:srgbClr val="252E47"/>
              </a:solidFill>
              <a:latin typeface="Exo"/>
              <a:ea typeface="Exo"/>
              <a:cs typeface="Exo"/>
              <a:sym typeface="Exo"/>
            </a:endParaRPr>
          </a:p>
        </p:txBody>
      </p:sp>
      <p:sp>
        <p:nvSpPr>
          <p:cNvPr id="360" name="Google Shape;360;p44"/>
          <p:cNvSpPr txBox="1"/>
          <p:nvPr/>
        </p:nvSpPr>
        <p:spPr>
          <a:xfrm>
            <a:off x="858153" y="3461260"/>
            <a:ext cx="2198400" cy="39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b="1">
                <a:solidFill>
                  <a:schemeClr val="dk1"/>
                </a:solidFill>
                <a:latin typeface="Prata"/>
                <a:ea typeface="Prata"/>
                <a:cs typeface="Prata"/>
                <a:sym typeface="Prata"/>
              </a:rPr>
              <a:t>Model &amp; Evaluate</a:t>
            </a:r>
            <a:endParaRPr sz="1700" b="1">
              <a:solidFill>
                <a:srgbClr val="252E47"/>
              </a:solidFill>
              <a:latin typeface="Prata"/>
              <a:ea typeface="Prata"/>
              <a:cs typeface="Prata"/>
              <a:sym typeface="Prata"/>
            </a:endParaRPr>
          </a:p>
        </p:txBody>
      </p:sp>
      <p:sp>
        <p:nvSpPr>
          <p:cNvPr id="361" name="Google Shape;361;p44"/>
          <p:cNvSpPr txBox="1"/>
          <p:nvPr/>
        </p:nvSpPr>
        <p:spPr>
          <a:xfrm>
            <a:off x="858175" y="3797188"/>
            <a:ext cx="1822800" cy="63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Exo"/>
                <a:ea typeface="Exo"/>
                <a:cs typeface="Exo"/>
                <a:sym typeface="Exo"/>
              </a:rPr>
              <a:t>Cleaning, Balancing and Partitioning our Dataset</a:t>
            </a:r>
            <a:endParaRPr>
              <a:solidFill>
                <a:srgbClr val="252E47"/>
              </a:solidFill>
              <a:latin typeface="Exo"/>
              <a:ea typeface="Exo"/>
              <a:cs typeface="Exo"/>
              <a:sym typeface="Exo"/>
            </a:endParaRPr>
          </a:p>
        </p:txBody>
      </p:sp>
      <p:grpSp>
        <p:nvGrpSpPr>
          <p:cNvPr id="362" name="Google Shape;362;p44"/>
          <p:cNvGrpSpPr/>
          <p:nvPr/>
        </p:nvGrpSpPr>
        <p:grpSpPr>
          <a:xfrm>
            <a:off x="3178150" y="3830051"/>
            <a:ext cx="362279" cy="391988"/>
            <a:chOff x="-28461325" y="3545475"/>
            <a:chExt cx="296950" cy="296175"/>
          </a:xfrm>
        </p:grpSpPr>
        <p:sp>
          <p:nvSpPr>
            <p:cNvPr id="363" name="Google Shape;363;p4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252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252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252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252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252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252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 name="Google Shape;369;p44"/>
          <p:cNvGrpSpPr/>
          <p:nvPr/>
        </p:nvGrpSpPr>
        <p:grpSpPr>
          <a:xfrm>
            <a:off x="4319241" y="2712914"/>
            <a:ext cx="478978" cy="590286"/>
            <a:chOff x="-28069875" y="3175300"/>
            <a:chExt cx="260725" cy="296150"/>
          </a:xfrm>
        </p:grpSpPr>
        <p:sp>
          <p:nvSpPr>
            <p:cNvPr id="370" name="Google Shape;370;p4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 name="Google Shape;379;p44"/>
          <p:cNvGrpSpPr/>
          <p:nvPr/>
        </p:nvGrpSpPr>
        <p:grpSpPr>
          <a:xfrm>
            <a:off x="5614577" y="3830575"/>
            <a:ext cx="362255" cy="390939"/>
            <a:chOff x="-24353075" y="3891250"/>
            <a:chExt cx="293800" cy="292225"/>
          </a:xfrm>
        </p:grpSpPr>
        <p:sp>
          <p:nvSpPr>
            <p:cNvPr id="380" name="Google Shape;380;p4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252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252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 name="Google Shape;382;p44"/>
          <p:cNvSpPr txBox="1"/>
          <p:nvPr/>
        </p:nvSpPr>
        <p:spPr>
          <a:xfrm>
            <a:off x="379075" y="1383945"/>
            <a:ext cx="479100" cy="393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b="1">
                <a:solidFill>
                  <a:srgbClr val="252E47"/>
                </a:solidFill>
                <a:latin typeface="Prata"/>
                <a:ea typeface="Prata"/>
                <a:cs typeface="Prata"/>
                <a:sym typeface="Prata"/>
              </a:rPr>
              <a:t>01</a:t>
            </a:r>
            <a:endParaRPr sz="1700" b="1">
              <a:solidFill>
                <a:srgbClr val="252E47"/>
              </a:solidFill>
              <a:latin typeface="Prata"/>
              <a:ea typeface="Prata"/>
              <a:cs typeface="Prata"/>
              <a:sym typeface="Prata"/>
            </a:endParaRPr>
          </a:p>
        </p:txBody>
      </p:sp>
      <p:sp>
        <p:nvSpPr>
          <p:cNvPr id="383" name="Google Shape;383;p44"/>
          <p:cNvSpPr txBox="1"/>
          <p:nvPr/>
        </p:nvSpPr>
        <p:spPr>
          <a:xfrm>
            <a:off x="379075" y="3461261"/>
            <a:ext cx="479100" cy="393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b="1">
                <a:solidFill>
                  <a:srgbClr val="252E47"/>
                </a:solidFill>
                <a:latin typeface="Prata"/>
                <a:ea typeface="Prata"/>
                <a:cs typeface="Prata"/>
                <a:sym typeface="Prata"/>
              </a:rPr>
              <a:t>04</a:t>
            </a:r>
            <a:endParaRPr sz="1700" b="1">
              <a:solidFill>
                <a:srgbClr val="252E47"/>
              </a:solidFill>
              <a:latin typeface="Prata"/>
              <a:ea typeface="Prata"/>
              <a:cs typeface="Prata"/>
              <a:sym typeface="Prata"/>
            </a:endParaRPr>
          </a:p>
        </p:txBody>
      </p:sp>
      <p:sp>
        <p:nvSpPr>
          <p:cNvPr id="384" name="Google Shape;384;p44"/>
          <p:cNvSpPr txBox="1"/>
          <p:nvPr/>
        </p:nvSpPr>
        <p:spPr>
          <a:xfrm flipH="1">
            <a:off x="8221850" y="1383932"/>
            <a:ext cx="479100" cy="39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b="1">
                <a:solidFill>
                  <a:srgbClr val="252E47"/>
                </a:solidFill>
                <a:latin typeface="Prata"/>
                <a:ea typeface="Prata"/>
                <a:cs typeface="Prata"/>
                <a:sym typeface="Prata"/>
              </a:rPr>
              <a:t>02</a:t>
            </a:r>
            <a:endParaRPr sz="1700" b="1">
              <a:solidFill>
                <a:srgbClr val="252E47"/>
              </a:solidFill>
              <a:latin typeface="Prata"/>
              <a:ea typeface="Prata"/>
              <a:cs typeface="Prata"/>
              <a:sym typeface="Prata"/>
            </a:endParaRPr>
          </a:p>
        </p:txBody>
      </p:sp>
      <p:sp>
        <p:nvSpPr>
          <p:cNvPr id="385" name="Google Shape;385;p44"/>
          <p:cNvSpPr txBox="1"/>
          <p:nvPr/>
        </p:nvSpPr>
        <p:spPr>
          <a:xfrm flipH="1">
            <a:off x="8248325" y="3404198"/>
            <a:ext cx="479100" cy="39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b="1">
                <a:solidFill>
                  <a:srgbClr val="252E47"/>
                </a:solidFill>
                <a:latin typeface="Prata"/>
                <a:ea typeface="Prata"/>
                <a:cs typeface="Prata"/>
                <a:sym typeface="Prata"/>
              </a:rPr>
              <a:t>03</a:t>
            </a:r>
            <a:endParaRPr sz="1700" b="1">
              <a:solidFill>
                <a:srgbClr val="252E47"/>
              </a:solidFill>
              <a:latin typeface="Prata"/>
              <a:ea typeface="Prata"/>
              <a:cs typeface="Prata"/>
              <a:sym typeface="Prata"/>
            </a:endParaRPr>
          </a:p>
        </p:txBody>
      </p:sp>
      <p:sp>
        <p:nvSpPr>
          <p:cNvPr id="386" name="Google Shape;386;p44"/>
          <p:cNvSpPr/>
          <p:nvPr/>
        </p:nvSpPr>
        <p:spPr>
          <a:xfrm rot="5400000">
            <a:off x="4386115" y="1423825"/>
            <a:ext cx="393000" cy="313200"/>
          </a:xfrm>
          <a:prstGeom prst="triangle">
            <a:avLst>
              <a:gd name="adj" fmla="val 50000"/>
            </a:avLst>
          </a:prstGeom>
          <a:solidFill>
            <a:srgbClr val="DADA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4"/>
          <p:cNvSpPr/>
          <p:nvPr/>
        </p:nvSpPr>
        <p:spPr>
          <a:xfrm rot="-5400000">
            <a:off x="4386118" y="4278600"/>
            <a:ext cx="393000" cy="313200"/>
          </a:xfrm>
          <a:prstGeom prst="triangle">
            <a:avLst>
              <a:gd name="adj" fmla="val 48132"/>
            </a:avLst>
          </a:prstGeom>
          <a:solidFill>
            <a:srgbClr val="DADA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4"/>
          <p:cNvSpPr/>
          <p:nvPr/>
        </p:nvSpPr>
        <p:spPr>
          <a:xfrm rot="10800000">
            <a:off x="5687626" y="2838114"/>
            <a:ext cx="362400" cy="339600"/>
          </a:xfrm>
          <a:prstGeom prst="triangle">
            <a:avLst>
              <a:gd name="adj" fmla="val 50000"/>
            </a:avLst>
          </a:prstGeom>
          <a:solidFill>
            <a:srgbClr val="DADA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4"/>
          <p:cNvSpPr/>
          <p:nvPr/>
        </p:nvSpPr>
        <p:spPr>
          <a:xfrm>
            <a:off x="3056540" y="2837911"/>
            <a:ext cx="362400" cy="339600"/>
          </a:xfrm>
          <a:prstGeom prst="triangle">
            <a:avLst>
              <a:gd name="adj" fmla="val 48132"/>
            </a:avLst>
          </a:prstGeom>
          <a:solidFill>
            <a:srgbClr val="DADA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 name="Google Shape;390;p44"/>
          <p:cNvGrpSpPr/>
          <p:nvPr/>
        </p:nvGrpSpPr>
        <p:grpSpPr>
          <a:xfrm>
            <a:off x="5610956" y="1752546"/>
            <a:ext cx="362249" cy="392967"/>
            <a:chOff x="-25094250" y="3547050"/>
            <a:chExt cx="295400" cy="295375"/>
          </a:xfrm>
        </p:grpSpPr>
        <p:sp>
          <p:nvSpPr>
            <p:cNvPr id="391" name="Google Shape;391;p4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252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252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252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252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252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44"/>
          <p:cNvGrpSpPr/>
          <p:nvPr/>
        </p:nvGrpSpPr>
        <p:grpSpPr>
          <a:xfrm>
            <a:off x="3164279" y="1752579"/>
            <a:ext cx="390023" cy="392946"/>
            <a:chOff x="-25465200" y="3565175"/>
            <a:chExt cx="298525" cy="277250"/>
          </a:xfrm>
        </p:grpSpPr>
        <p:sp>
          <p:nvSpPr>
            <p:cNvPr id="397" name="Google Shape;397;p4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252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252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73"/>
          <p:cNvSpPr txBox="1">
            <a:spLocks noGrp="1"/>
          </p:cNvSpPr>
          <p:nvPr>
            <p:ph type="title"/>
          </p:nvPr>
        </p:nvSpPr>
        <p:spPr>
          <a:xfrm>
            <a:off x="2098201" y="308300"/>
            <a:ext cx="4947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Decision Tree</a:t>
            </a:r>
            <a:endParaRPr sz="4000"/>
          </a:p>
          <a:p>
            <a:pPr marL="0" lvl="0" indent="0" algn="ctr" rtl="0">
              <a:spcBef>
                <a:spcPts val="0"/>
              </a:spcBef>
              <a:spcAft>
                <a:spcPts val="0"/>
              </a:spcAft>
              <a:buNone/>
            </a:pPr>
            <a:r>
              <a:rPr lang="en" sz="2000" b="0" i="1"/>
              <a:t>Tuned Parameters</a:t>
            </a:r>
            <a:endParaRPr sz="4000"/>
          </a:p>
        </p:txBody>
      </p:sp>
      <p:sp>
        <p:nvSpPr>
          <p:cNvPr id="734" name="Google Shape;734;p73"/>
          <p:cNvSpPr txBox="1"/>
          <p:nvPr/>
        </p:nvSpPr>
        <p:spPr>
          <a:xfrm>
            <a:off x="900225" y="1521950"/>
            <a:ext cx="34299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sz="1300" b="1">
                <a:solidFill>
                  <a:schemeClr val="dk1"/>
                </a:solidFill>
                <a:latin typeface="Prata"/>
                <a:ea typeface="Prata"/>
                <a:cs typeface="Prata"/>
                <a:sym typeface="Prata"/>
              </a:rPr>
              <a:t>01	Maximum number of branches</a:t>
            </a:r>
            <a:endParaRPr sz="1500" b="1">
              <a:latin typeface="Prata"/>
              <a:ea typeface="Prata"/>
              <a:cs typeface="Prata"/>
              <a:sym typeface="Prata"/>
            </a:endParaRPr>
          </a:p>
        </p:txBody>
      </p:sp>
      <p:sp>
        <p:nvSpPr>
          <p:cNvPr id="735" name="Google Shape;735;p73"/>
          <p:cNvSpPr txBox="1"/>
          <p:nvPr/>
        </p:nvSpPr>
        <p:spPr>
          <a:xfrm>
            <a:off x="5542308" y="1521950"/>
            <a:ext cx="22875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sz="1300" b="1">
                <a:solidFill>
                  <a:schemeClr val="dk1"/>
                </a:solidFill>
                <a:latin typeface="Prata"/>
                <a:ea typeface="Prata"/>
                <a:cs typeface="Prata"/>
                <a:sym typeface="Prata"/>
              </a:rPr>
              <a:t>02	Maximum level</a:t>
            </a:r>
            <a:endParaRPr sz="1500" b="1">
              <a:latin typeface="Prata"/>
              <a:ea typeface="Prata"/>
              <a:cs typeface="Prata"/>
              <a:sym typeface="Prata"/>
            </a:endParaRPr>
          </a:p>
        </p:txBody>
      </p:sp>
      <p:sp>
        <p:nvSpPr>
          <p:cNvPr id="736" name="Google Shape;736;p73"/>
          <p:cNvSpPr txBox="1"/>
          <p:nvPr/>
        </p:nvSpPr>
        <p:spPr>
          <a:xfrm>
            <a:off x="900225" y="1891250"/>
            <a:ext cx="32811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sz="1200">
                <a:solidFill>
                  <a:schemeClr val="dk1"/>
                </a:solidFill>
                <a:latin typeface="Prata"/>
                <a:ea typeface="Prata"/>
                <a:cs typeface="Prata"/>
                <a:sym typeface="Prata"/>
              </a:rPr>
              <a:t>amount of criteria used to split node/root</a:t>
            </a:r>
            <a:endParaRPr/>
          </a:p>
        </p:txBody>
      </p:sp>
      <p:sp>
        <p:nvSpPr>
          <p:cNvPr id="737" name="Google Shape;737;p73"/>
          <p:cNvSpPr txBox="1"/>
          <p:nvPr/>
        </p:nvSpPr>
        <p:spPr>
          <a:xfrm>
            <a:off x="5140825" y="1951800"/>
            <a:ext cx="30963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sz="1200">
                <a:solidFill>
                  <a:schemeClr val="dk1"/>
                </a:solidFill>
                <a:latin typeface="Prata"/>
                <a:ea typeface="Prata"/>
                <a:cs typeface="Prata"/>
                <a:sym typeface="Prata"/>
              </a:rPr>
              <a:t>model to have a more in depth analysis.</a:t>
            </a:r>
            <a:endParaRPr/>
          </a:p>
        </p:txBody>
      </p:sp>
      <p:pic>
        <p:nvPicPr>
          <p:cNvPr id="738" name="Google Shape;738;p73"/>
          <p:cNvPicPr preferRelativeResize="0"/>
          <p:nvPr/>
        </p:nvPicPr>
        <p:blipFill>
          <a:blip r:embed="rId3">
            <a:alphaModFix/>
          </a:blip>
          <a:stretch>
            <a:fillRect/>
          </a:stretch>
        </p:blipFill>
        <p:spPr>
          <a:xfrm>
            <a:off x="2636625" y="2571750"/>
            <a:ext cx="3794576" cy="21109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74"/>
          <p:cNvSpPr txBox="1">
            <a:spLocks noGrp="1"/>
          </p:cNvSpPr>
          <p:nvPr>
            <p:ph type="title"/>
          </p:nvPr>
        </p:nvSpPr>
        <p:spPr>
          <a:xfrm>
            <a:off x="2098201" y="308300"/>
            <a:ext cx="4947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Decision Tree</a:t>
            </a:r>
            <a:endParaRPr sz="4000"/>
          </a:p>
          <a:p>
            <a:pPr marL="0" lvl="0" indent="0" algn="ctr" rtl="0">
              <a:spcBef>
                <a:spcPts val="0"/>
              </a:spcBef>
              <a:spcAft>
                <a:spcPts val="0"/>
              </a:spcAft>
              <a:buNone/>
            </a:pPr>
            <a:r>
              <a:rPr lang="en" sz="2000" b="0" i="1"/>
              <a:t>Tuned Parameters</a:t>
            </a:r>
            <a:endParaRPr sz="4000"/>
          </a:p>
        </p:txBody>
      </p:sp>
      <p:sp>
        <p:nvSpPr>
          <p:cNvPr id="744" name="Google Shape;744;p74"/>
          <p:cNvSpPr txBox="1"/>
          <p:nvPr/>
        </p:nvSpPr>
        <p:spPr>
          <a:xfrm>
            <a:off x="907625" y="1375450"/>
            <a:ext cx="16899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sz="1300" b="1">
                <a:solidFill>
                  <a:schemeClr val="dk1"/>
                </a:solidFill>
                <a:latin typeface="Prata"/>
                <a:ea typeface="Prata"/>
                <a:cs typeface="Prata"/>
                <a:sym typeface="Prata"/>
              </a:rPr>
              <a:t>03	Leaf size</a:t>
            </a:r>
            <a:endParaRPr sz="1500" b="1">
              <a:latin typeface="Prata"/>
              <a:ea typeface="Prata"/>
              <a:cs typeface="Prata"/>
              <a:sym typeface="Prata"/>
            </a:endParaRPr>
          </a:p>
        </p:txBody>
      </p:sp>
      <p:sp>
        <p:nvSpPr>
          <p:cNvPr id="745" name="Google Shape;745;p74"/>
          <p:cNvSpPr txBox="1"/>
          <p:nvPr/>
        </p:nvSpPr>
        <p:spPr>
          <a:xfrm>
            <a:off x="5148225" y="1375450"/>
            <a:ext cx="22821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sz="1300" b="1">
                <a:solidFill>
                  <a:schemeClr val="dk1"/>
                </a:solidFill>
                <a:latin typeface="Prata"/>
                <a:ea typeface="Prata"/>
                <a:cs typeface="Prata"/>
                <a:sym typeface="Prata"/>
              </a:rPr>
              <a:t>04	Predictor Bin</a:t>
            </a:r>
            <a:endParaRPr sz="1500" b="1">
              <a:latin typeface="Prata"/>
              <a:ea typeface="Prata"/>
              <a:cs typeface="Prata"/>
              <a:sym typeface="Prata"/>
            </a:endParaRPr>
          </a:p>
        </p:txBody>
      </p:sp>
      <p:sp>
        <p:nvSpPr>
          <p:cNvPr id="746" name="Google Shape;746;p74"/>
          <p:cNvSpPr txBox="1"/>
          <p:nvPr/>
        </p:nvSpPr>
        <p:spPr>
          <a:xfrm>
            <a:off x="907625" y="1744750"/>
            <a:ext cx="3250500" cy="58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sz="1200">
                <a:solidFill>
                  <a:schemeClr val="dk1"/>
                </a:solidFill>
                <a:latin typeface="Prata"/>
                <a:ea typeface="Prata"/>
                <a:cs typeface="Prata"/>
                <a:sym typeface="Prata"/>
              </a:rPr>
              <a:t>minimum observations that are allowed in a leaf node</a:t>
            </a:r>
            <a:endParaRPr/>
          </a:p>
        </p:txBody>
      </p:sp>
      <p:sp>
        <p:nvSpPr>
          <p:cNvPr id="747" name="Google Shape;747;p74"/>
          <p:cNvSpPr txBox="1"/>
          <p:nvPr/>
        </p:nvSpPr>
        <p:spPr>
          <a:xfrm>
            <a:off x="5148225" y="1744750"/>
            <a:ext cx="3518100" cy="58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sz="1200">
                <a:solidFill>
                  <a:schemeClr val="dk1"/>
                </a:solidFill>
                <a:latin typeface="Prata"/>
                <a:ea typeface="Prata"/>
                <a:cs typeface="Prata"/>
                <a:sym typeface="Prata"/>
              </a:rPr>
              <a:t>specify the number of bins used to categorize a predictor that is a measure variable</a:t>
            </a:r>
            <a:endParaRPr/>
          </a:p>
        </p:txBody>
      </p:sp>
      <p:pic>
        <p:nvPicPr>
          <p:cNvPr id="748" name="Google Shape;748;p74"/>
          <p:cNvPicPr preferRelativeResize="0"/>
          <p:nvPr/>
        </p:nvPicPr>
        <p:blipFill>
          <a:blip r:embed="rId3">
            <a:alphaModFix/>
          </a:blip>
          <a:stretch>
            <a:fillRect/>
          </a:stretch>
        </p:blipFill>
        <p:spPr>
          <a:xfrm>
            <a:off x="2812950" y="2571750"/>
            <a:ext cx="3518101" cy="2093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75"/>
          <p:cNvSpPr txBox="1">
            <a:spLocks noGrp="1"/>
          </p:cNvSpPr>
          <p:nvPr>
            <p:ph type="title"/>
          </p:nvPr>
        </p:nvSpPr>
        <p:spPr>
          <a:xfrm>
            <a:off x="2098201" y="308300"/>
            <a:ext cx="4947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Decision Tree</a:t>
            </a:r>
            <a:endParaRPr sz="4000"/>
          </a:p>
          <a:p>
            <a:pPr marL="0" lvl="0" indent="0" algn="ctr" rtl="0">
              <a:spcBef>
                <a:spcPts val="0"/>
              </a:spcBef>
              <a:spcAft>
                <a:spcPts val="0"/>
              </a:spcAft>
              <a:buNone/>
            </a:pPr>
            <a:r>
              <a:rPr lang="en" sz="2000" b="0" i="1"/>
              <a:t>Tuned comparisons</a:t>
            </a:r>
            <a:endParaRPr sz="4000"/>
          </a:p>
        </p:txBody>
      </p:sp>
      <p:graphicFrame>
        <p:nvGraphicFramePr>
          <p:cNvPr id="754" name="Google Shape;754;p75"/>
          <p:cNvGraphicFramePr/>
          <p:nvPr/>
        </p:nvGraphicFramePr>
        <p:xfrm>
          <a:off x="238550" y="1368335"/>
          <a:ext cx="3000000" cy="3000000"/>
        </p:xfrm>
        <a:graphic>
          <a:graphicData uri="http://schemas.openxmlformats.org/drawingml/2006/table">
            <a:tbl>
              <a:tblPr>
                <a:noFill/>
                <a:tableStyleId>{0C79639B-CB9E-4DAC-8792-940CE917F601}</a:tableStyleId>
              </a:tblPr>
              <a:tblGrid>
                <a:gridCol w="2801775">
                  <a:extLst>
                    <a:ext uri="{9D8B030D-6E8A-4147-A177-3AD203B41FA5}">
                      <a16:colId xmlns:a16="http://schemas.microsoft.com/office/drawing/2014/main" val="20000"/>
                    </a:ext>
                  </a:extLst>
                </a:gridCol>
                <a:gridCol w="2334175">
                  <a:extLst>
                    <a:ext uri="{9D8B030D-6E8A-4147-A177-3AD203B41FA5}">
                      <a16:colId xmlns:a16="http://schemas.microsoft.com/office/drawing/2014/main" val="20001"/>
                    </a:ext>
                  </a:extLst>
                </a:gridCol>
                <a:gridCol w="1194250">
                  <a:extLst>
                    <a:ext uri="{9D8B030D-6E8A-4147-A177-3AD203B41FA5}">
                      <a16:colId xmlns:a16="http://schemas.microsoft.com/office/drawing/2014/main" val="20002"/>
                    </a:ext>
                  </a:extLst>
                </a:gridCol>
                <a:gridCol w="888800">
                  <a:extLst>
                    <a:ext uri="{9D8B030D-6E8A-4147-A177-3AD203B41FA5}">
                      <a16:colId xmlns:a16="http://schemas.microsoft.com/office/drawing/2014/main" val="20003"/>
                    </a:ext>
                  </a:extLst>
                </a:gridCol>
                <a:gridCol w="1398375">
                  <a:extLst>
                    <a:ext uri="{9D8B030D-6E8A-4147-A177-3AD203B41FA5}">
                      <a16:colId xmlns:a16="http://schemas.microsoft.com/office/drawing/2014/main" val="20004"/>
                    </a:ext>
                  </a:extLst>
                </a:gridCol>
              </a:tblGrid>
              <a:tr h="475850">
                <a:tc>
                  <a:txBody>
                    <a:bodyPr/>
                    <a:lstStyle/>
                    <a:p>
                      <a:pPr marL="0" lvl="0" indent="0" algn="l" rtl="0">
                        <a:spcBef>
                          <a:spcPts val="0"/>
                        </a:spcBef>
                        <a:spcAft>
                          <a:spcPts val="0"/>
                        </a:spcAft>
                        <a:buNone/>
                      </a:pPr>
                      <a:endParaRPr>
                        <a:solidFill>
                          <a:schemeClr val="dk1"/>
                        </a:solidFill>
                        <a:latin typeface="Open Sans"/>
                        <a:ea typeface="Open Sans"/>
                        <a:cs typeface="Open Sans"/>
                        <a:sym typeface="Open Sans"/>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Prata"/>
                          <a:ea typeface="Prata"/>
                          <a:cs typeface="Prata"/>
                          <a:sym typeface="Prata"/>
                        </a:rPr>
                        <a:t>Parameters Tuned</a:t>
                      </a:r>
                      <a:endParaRPr sz="1800" b="1">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800" b="1">
                          <a:solidFill>
                            <a:schemeClr val="dk1"/>
                          </a:solidFill>
                          <a:latin typeface="Prata"/>
                          <a:ea typeface="Prata"/>
                          <a:cs typeface="Prata"/>
                          <a:sym typeface="Prata"/>
                        </a:rPr>
                        <a:t>Misclass</a:t>
                      </a:r>
                      <a:endParaRPr sz="1800" b="1">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800" b="1">
                          <a:solidFill>
                            <a:schemeClr val="dk1"/>
                          </a:solidFill>
                          <a:latin typeface="Prata"/>
                          <a:ea typeface="Prata"/>
                          <a:cs typeface="Prata"/>
                          <a:sym typeface="Prata"/>
                        </a:rPr>
                        <a:t>ROC</a:t>
                      </a:r>
                      <a:endParaRPr sz="1800" b="1">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Clr>
                          <a:srgbClr val="D63E3D"/>
                        </a:buClr>
                        <a:buFont typeface="Arial"/>
                        <a:buNone/>
                      </a:pPr>
                      <a:r>
                        <a:rPr lang="en" sz="1800" b="1">
                          <a:solidFill>
                            <a:schemeClr val="dk1"/>
                          </a:solidFill>
                          <a:latin typeface="Prata"/>
                          <a:ea typeface="Prata"/>
                          <a:cs typeface="Prata"/>
                          <a:sym typeface="Prata"/>
                        </a:rPr>
                        <a:t>Lift @ 20% </a:t>
                      </a:r>
                      <a:endParaRPr sz="1800" b="1">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51575">
                <a:tc>
                  <a:txBody>
                    <a:bodyPr/>
                    <a:lstStyle/>
                    <a:p>
                      <a:pPr marL="0" lvl="0" indent="0" algn="l" rtl="0">
                        <a:spcBef>
                          <a:spcPts val="0"/>
                        </a:spcBef>
                        <a:spcAft>
                          <a:spcPts val="0"/>
                        </a:spcAft>
                        <a:buNone/>
                      </a:pPr>
                      <a:r>
                        <a:rPr lang="en" sz="1800" b="1">
                          <a:solidFill>
                            <a:schemeClr val="dk1"/>
                          </a:solidFill>
                          <a:latin typeface="Prata"/>
                          <a:ea typeface="Prata"/>
                          <a:cs typeface="Prata"/>
                          <a:sym typeface="Prata"/>
                        </a:rPr>
                        <a:t>Default</a:t>
                      </a:r>
                      <a:endParaRPr sz="1800" b="1">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2 branches, 6 level max</a:t>
                      </a:r>
                      <a:endParaRPr>
                        <a:solidFill>
                          <a:schemeClr val="dk1"/>
                        </a:solidFill>
                        <a:latin typeface="Exo"/>
                        <a:ea typeface="Exo"/>
                        <a:cs typeface="Exo"/>
                        <a:sym typeface="Exo"/>
                      </a:endParaRPr>
                    </a:p>
                    <a:p>
                      <a:pPr marL="0" lvl="0" indent="0" algn="ctr" rtl="0">
                        <a:spcBef>
                          <a:spcPts val="0"/>
                        </a:spcBef>
                        <a:spcAft>
                          <a:spcPts val="0"/>
                        </a:spcAft>
                        <a:buNone/>
                      </a:pPr>
                      <a:r>
                        <a:rPr lang="en">
                          <a:solidFill>
                            <a:schemeClr val="dk1"/>
                          </a:solidFill>
                          <a:latin typeface="Exo"/>
                          <a:ea typeface="Exo"/>
                          <a:cs typeface="Exo"/>
                          <a:sym typeface="Exo"/>
                        </a:rPr>
                        <a:t>5 Leaf, Predictor Bin - 50</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0.2103</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0.5795</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1.7506</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451575">
                <a:tc>
                  <a:txBody>
                    <a:bodyPr/>
                    <a:lstStyle/>
                    <a:p>
                      <a:pPr marL="0" lvl="0" indent="0" algn="l" rtl="0">
                        <a:spcBef>
                          <a:spcPts val="0"/>
                        </a:spcBef>
                        <a:spcAft>
                          <a:spcPts val="0"/>
                        </a:spcAft>
                        <a:buNone/>
                      </a:pPr>
                      <a:r>
                        <a:rPr lang="en" sz="1800" b="1">
                          <a:solidFill>
                            <a:schemeClr val="dk1"/>
                          </a:solidFill>
                          <a:latin typeface="Prata"/>
                          <a:ea typeface="Prata"/>
                          <a:cs typeface="Prata"/>
                          <a:sym typeface="Prata"/>
                        </a:rPr>
                        <a:t>Tuned 1</a:t>
                      </a:r>
                      <a:endParaRPr sz="1800" b="1">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2 branches, 14 level max </a:t>
                      </a:r>
                      <a:endParaRPr>
                        <a:solidFill>
                          <a:schemeClr val="dk1"/>
                        </a:solidFill>
                        <a:latin typeface="Exo"/>
                        <a:ea typeface="Exo"/>
                        <a:cs typeface="Exo"/>
                        <a:sym typeface="Exo"/>
                      </a:endParaRPr>
                    </a:p>
                    <a:p>
                      <a:pPr marL="0" lvl="0" indent="0" algn="ctr" rtl="0">
                        <a:spcBef>
                          <a:spcPts val="0"/>
                        </a:spcBef>
                        <a:spcAft>
                          <a:spcPts val="0"/>
                        </a:spcAft>
                        <a:buNone/>
                      </a:pPr>
                      <a:r>
                        <a:rPr lang="en">
                          <a:solidFill>
                            <a:schemeClr val="dk1"/>
                          </a:solidFill>
                          <a:latin typeface="Exo"/>
                          <a:ea typeface="Exo"/>
                          <a:cs typeface="Exo"/>
                          <a:sym typeface="Exo"/>
                        </a:rPr>
                        <a:t>1 Leaf, Predictor Bin - 170</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0.1813</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0.6434</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1.6058</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451575">
                <a:tc>
                  <a:txBody>
                    <a:bodyPr/>
                    <a:lstStyle/>
                    <a:p>
                      <a:pPr marL="0" lvl="0" indent="0" algn="l" rtl="0">
                        <a:spcBef>
                          <a:spcPts val="0"/>
                        </a:spcBef>
                        <a:spcAft>
                          <a:spcPts val="0"/>
                        </a:spcAft>
                        <a:buNone/>
                      </a:pPr>
                      <a:r>
                        <a:rPr lang="en" sz="1800" b="1">
                          <a:solidFill>
                            <a:schemeClr val="dk1"/>
                          </a:solidFill>
                          <a:latin typeface="Prata"/>
                          <a:ea typeface="Prata"/>
                          <a:cs typeface="Prata"/>
                          <a:sym typeface="Prata"/>
                        </a:rPr>
                        <a:t>Tuned 2 w selected var</a:t>
                      </a:r>
                      <a:endParaRPr sz="1800" b="1">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3 branches, 13 level max</a:t>
                      </a:r>
                      <a:endParaRPr>
                        <a:solidFill>
                          <a:schemeClr val="dk1"/>
                        </a:solidFill>
                        <a:latin typeface="Exo"/>
                        <a:ea typeface="Exo"/>
                        <a:cs typeface="Exo"/>
                        <a:sym typeface="Exo"/>
                      </a:endParaRPr>
                    </a:p>
                    <a:p>
                      <a:pPr marL="0" lvl="0" indent="0" algn="ctr" rtl="0">
                        <a:spcBef>
                          <a:spcPts val="0"/>
                        </a:spcBef>
                        <a:spcAft>
                          <a:spcPts val="0"/>
                        </a:spcAft>
                        <a:buNone/>
                      </a:pPr>
                      <a:r>
                        <a:rPr lang="en">
                          <a:solidFill>
                            <a:schemeClr val="dk1"/>
                          </a:solidFill>
                          <a:latin typeface="Exo"/>
                          <a:ea typeface="Exo"/>
                          <a:cs typeface="Exo"/>
                          <a:sym typeface="Exo"/>
                        </a:rPr>
                        <a:t>1 Leaf, Predictor Bin - 165</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0.1820</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0.6360</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1.7662</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451575">
                <a:tc>
                  <a:txBody>
                    <a:bodyPr/>
                    <a:lstStyle/>
                    <a:p>
                      <a:pPr marL="0" lvl="0" indent="0" algn="l" rtl="0">
                        <a:spcBef>
                          <a:spcPts val="0"/>
                        </a:spcBef>
                        <a:spcAft>
                          <a:spcPts val="0"/>
                        </a:spcAft>
                        <a:buNone/>
                      </a:pPr>
                      <a:r>
                        <a:rPr lang="en" sz="1800" b="1">
                          <a:solidFill>
                            <a:schemeClr val="dk1"/>
                          </a:solidFill>
                          <a:latin typeface="Prata"/>
                          <a:ea typeface="Prata"/>
                          <a:cs typeface="Prata"/>
                          <a:sym typeface="Prata"/>
                        </a:rPr>
                        <a:t>Tuned 3 w selected var</a:t>
                      </a:r>
                      <a:endParaRPr sz="1800" b="1">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3 branches, 8 level max, 3 Leaf, Predictor Bin - 50</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0.1939</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0.6211</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1.7710</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grpSp>
        <p:nvGrpSpPr>
          <p:cNvPr id="755" name="Google Shape;755;p75"/>
          <p:cNvGrpSpPr/>
          <p:nvPr/>
        </p:nvGrpSpPr>
        <p:grpSpPr>
          <a:xfrm>
            <a:off x="183950" y="2908875"/>
            <a:ext cx="8737500" cy="1974625"/>
            <a:chOff x="183950" y="2908875"/>
            <a:chExt cx="8737500" cy="1974625"/>
          </a:xfrm>
        </p:grpSpPr>
        <p:pic>
          <p:nvPicPr>
            <p:cNvPr id="756" name="Google Shape;756;p75"/>
            <p:cNvPicPr preferRelativeResize="0"/>
            <p:nvPr/>
          </p:nvPicPr>
          <p:blipFill rotWithShape="1">
            <a:blip r:embed="rId3">
              <a:alphaModFix/>
            </a:blip>
            <a:srcRect l="64355" t="19909" r="18935" b="66113"/>
            <a:stretch/>
          </p:blipFill>
          <p:spPr>
            <a:xfrm rot="1097322" flipH="1">
              <a:off x="547793" y="4262695"/>
              <a:ext cx="638517" cy="534111"/>
            </a:xfrm>
            <a:prstGeom prst="rect">
              <a:avLst/>
            </a:prstGeom>
            <a:noFill/>
            <a:ln>
              <a:noFill/>
            </a:ln>
          </p:spPr>
        </p:pic>
        <p:sp>
          <p:nvSpPr>
            <p:cNvPr id="757" name="Google Shape;757;p75"/>
            <p:cNvSpPr txBox="1"/>
            <p:nvPr/>
          </p:nvSpPr>
          <p:spPr>
            <a:xfrm>
              <a:off x="1254000" y="4265900"/>
              <a:ext cx="75825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1"/>
                  </a:solidFill>
                  <a:latin typeface="Prata"/>
                  <a:ea typeface="Prata"/>
                  <a:cs typeface="Prata"/>
                  <a:sym typeface="Prata"/>
                </a:rPr>
                <a:t>Best Model: </a:t>
              </a:r>
              <a:r>
                <a:rPr lang="en" sz="1700">
                  <a:solidFill>
                    <a:schemeClr val="dk1"/>
                  </a:solidFill>
                  <a:latin typeface="Exo"/>
                  <a:ea typeface="Exo"/>
                  <a:cs typeface="Exo"/>
                  <a:sym typeface="Exo"/>
                </a:rPr>
                <a:t>Tuned 2 – 3 branches, maximum 13 level, 1 Leaf, 165 predictor bin (81.80% accuracy)</a:t>
              </a:r>
              <a:r>
                <a:rPr lang="en" sz="2000" b="1">
                  <a:solidFill>
                    <a:schemeClr val="dk1"/>
                  </a:solidFill>
                  <a:latin typeface="Prata"/>
                  <a:ea typeface="Prata"/>
                  <a:cs typeface="Prata"/>
                  <a:sym typeface="Prata"/>
                </a:rPr>
                <a:t> </a:t>
              </a:r>
              <a:endParaRPr sz="2000" b="1">
                <a:solidFill>
                  <a:schemeClr val="dk1"/>
                </a:solidFill>
                <a:latin typeface="Prata"/>
                <a:ea typeface="Prata"/>
                <a:cs typeface="Prata"/>
                <a:sym typeface="Prata"/>
              </a:endParaRPr>
            </a:p>
          </p:txBody>
        </p:sp>
        <p:sp>
          <p:nvSpPr>
            <p:cNvPr id="758" name="Google Shape;758;p75"/>
            <p:cNvSpPr/>
            <p:nvPr/>
          </p:nvSpPr>
          <p:spPr>
            <a:xfrm>
              <a:off x="183950" y="2908875"/>
              <a:ext cx="8737500" cy="672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5"/>
                                        </p:tgtEl>
                                        <p:attrNameLst>
                                          <p:attrName>style.visibility</p:attrName>
                                        </p:attrNameLst>
                                      </p:cBhvr>
                                      <p:to>
                                        <p:strVal val="visible"/>
                                      </p:to>
                                    </p:set>
                                    <p:animEffect transition="in" filter="fade">
                                      <p:cBhvr>
                                        <p:cTn id="7" dur="1000"/>
                                        <p:tgtEl>
                                          <p:spTgt spid="7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76"/>
          <p:cNvSpPr txBox="1">
            <a:spLocks noGrp="1"/>
          </p:cNvSpPr>
          <p:nvPr>
            <p:ph type="title"/>
          </p:nvPr>
        </p:nvSpPr>
        <p:spPr>
          <a:xfrm>
            <a:off x="2098188" y="287425"/>
            <a:ext cx="4947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Decision Tree</a:t>
            </a:r>
            <a:endParaRPr sz="4000"/>
          </a:p>
          <a:p>
            <a:pPr marL="0" lvl="0" indent="0" algn="ctr" rtl="0">
              <a:spcBef>
                <a:spcPts val="0"/>
              </a:spcBef>
              <a:spcAft>
                <a:spcPts val="0"/>
              </a:spcAft>
              <a:buNone/>
            </a:pPr>
            <a:r>
              <a:rPr lang="en" sz="2000" b="0" i="1"/>
              <a:t>Rule Split</a:t>
            </a:r>
            <a:endParaRPr sz="4000"/>
          </a:p>
        </p:txBody>
      </p:sp>
      <p:pic>
        <p:nvPicPr>
          <p:cNvPr id="764" name="Google Shape;764;p76"/>
          <p:cNvPicPr preferRelativeResize="0"/>
          <p:nvPr/>
        </p:nvPicPr>
        <p:blipFill>
          <a:blip r:embed="rId3">
            <a:alphaModFix/>
          </a:blip>
          <a:stretch>
            <a:fillRect/>
          </a:stretch>
        </p:blipFill>
        <p:spPr>
          <a:xfrm>
            <a:off x="571038" y="1220500"/>
            <a:ext cx="8001924" cy="3727025"/>
          </a:xfrm>
          <a:prstGeom prst="rect">
            <a:avLst/>
          </a:prstGeom>
          <a:noFill/>
          <a:ln>
            <a:noFill/>
          </a:ln>
        </p:spPr>
      </p:pic>
      <p:grpSp>
        <p:nvGrpSpPr>
          <p:cNvPr id="765" name="Google Shape;765;p76"/>
          <p:cNvGrpSpPr/>
          <p:nvPr/>
        </p:nvGrpSpPr>
        <p:grpSpPr>
          <a:xfrm>
            <a:off x="692893" y="1915338"/>
            <a:ext cx="2587525" cy="790320"/>
            <a:chOff x="284375" y="1718825"/>
            <a:chExt cx="2802475" cy="852925"/>
          </a:xfrm>
        </p:grpSpPr>
        <p:pic>
          <p:nvPicPr>
            <p:cNvPr id="766" name="Google Shape;766;p76"/>
            <p:cNvPicPr preferRelativeResize="0"/>
            <p:nvPr/>
          </p:nvPicPr>
          <p:blipFill>
            <a:blip r:embed="rId4">
              <a:alphaModFix/>
            </a:blip>
            <a:stretch>
              <a:fillRect/>
            </a:stretch>
          </p:blipFill>
          <p:spPr>
            <a:xfrm>
              <a:off x="284375" y="1718825"/>
              <a:ext cx="2802475" cy="852925"/>
            </a:xfrm>
            <a:prstGeom prst="rect">
              <a:avLst/>
            </a:prstGeom>
            <a:noFill/>
            <a:ln>
              <a:noFill/>
            </a:ln>
          </p:spPr>
        </p:pic>
        <p:sp>
          <p:nvSpPr>
            <p:cNvPr id="767" name="Google Shape;767;p76"/>
            <p:cNvSpPr/>
            <p:nvPr/>
          </p:nvSpPr>
          <p:spPr>
            <a:xfrm>
              <a:off x="284375" y="1945625"/>
              <a:ext cx="1689600" cy="467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68" name="Google Shape;768;p76"/>
          <p:cNvPicPr preferRelativeResize="0"/>
          <p:nvPr/>
        </p:nvPicPr>
        <p:blipFill>
          <a:blip r:embed="rId5">
            <a:alphaModFix/>
          </a:blip>
          <a:stretch>
            <a:fillRect/>
          </a:stretch>
        </p:blipFill>
        <p:spPr>
          <a:xfrm>
            <a:off x="571050" y="1220500"/>
            <a:ext cx="8001901" cy="371768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5"/>
                                        </p:tgtEl>
                                        <p:attrNameLst>
                                          <p:attrName>style.visibility</p:attrName>
                                        </p:attrNameLst>
                                      </p:cBhvr>
                                      <p:to>
                                        <p:strVal val="visible"/>
                                      </p:to>
                                    </p:set>
                                    <p:animEffect transition="in" filter="fade">
                                      <p:cBhvr>
                                        <p:cTn id="7" dur="1000"/>
                                        <p:tgtEl>
                                          <p:spTgt spid="7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8"/>
                                        </p:tgtEl>
                                        <p:attrNameLst>
                                          <p:attrName>style.visibility</p:attrName>
                                        </p:attrNameLst>
                                      </p:cBhvr>
                                      <p:to>
                                        <p:strVal val="visible"/>
                                      </p:to>
                                    </p:set>
                                    <p:animEffect transition="in" filter="fade">
                                      <p:cBhvr>
                                        <p:cTn id="12" dur="1000"/>
                                        <p:tgtEl>
                                          <p:spTgt spid="7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77"/>
          <p:cNvSpPr txBox="1">
            <a:spLocks noGrp="1"/>
          </p:cNvSpPr>
          <p:nvPr>
            <p:ph type="title"/>
          </p:nvPr>
        </p:nvSpPr>
        <p:spPr>
          <a:xfrm>
            <a:off x="2098188" y="243825"/>
            <a:ext cx="4947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Decision Tree</a:t>
            </a:r>
            <a:endParaRPr sz="4000"/>
          </a:p>
          <a:p>
            <a:pPr marL="0" lvl="0" indent="0" algn="ctr" rtl="0">
              <a:spcBef>
                <a:spcPts val="0"/>
              </a:spcBef>
              <a:spcAft>
                <a:spcPts val="0"/>
              </a:spcAft>
              <a:buNone/>
            </a:pPr>
            <a:r>
              <a:rPr lang="en" sz="2000" b="0" i="1"/>
              <a:t>Leaf Statistic</a:t>
            </a:r>
            <a:endParaRPr sz="4000"/>
          </a:p>
        </p:txBody>
      </p:sp>
      <p:pic>
        <p:nvPicPr>
          <p:cNvPr id="774" name="Google Shape;774;p77"/>
          <p:cNvPicPr preferRelativeResize="0"/>
          <p:nvPr/>
        </p:nvPicPr>
        <p:blipFill>
          <a:blip r:embed="rId3">
            <a:alphaModFix/>
          </a:blip>
          <a:stretch>
            <a:fillRect/>
          </a:stretch>
        </p:blipFill>
        <p:spPr>
          <a:xfrm>
            <a:off x="571050" y="1149750"/>
            <a:ext cx="8001899" cy="3715965"/>
          </a:xfrm>
          <a:prstGeom prst="rect">
            <a:avLst/>
          </a:prstGeom>
          <a:noFill/>
          <a:ln>
            <a:noFill/>
          </a:ln>
        </p:spPr>
      </p:pic>
      <p:pic>
        <p:nvPicPr>
          <p:cNvPr id="775" name="Google Shape;775;p77"/>
          <p:cNvPicPr preferRelativeResize="0"/>
          <p:nvPr/>
        </p:nvPicPr>
        <p:blipFill>
          <a:blip r:embed="rId4">
            <a:alphaModFix/>
          </a:blip>
          <a:stretch>
            <a:fillRect/>
          </a:stretch>
        </p:blipFill>
        <p:spPr>
          <a:xfrm>
            <a:off x="571050" y="1149750"/>
            <a:ext cx="8001901" cy="384606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5"/>
                                        </p:tgtEl>
                                        <p:attrNameLst>
                                          <p:attrName>style.visibility</p:attrName>
                                        </p:attrNameLst>
                                      </p:cBhvr>
                                      <p:to>
                                        <p:strVal val="visible"/>
                                      </p:to>
                                    </p:set>
                                    <p:animEffect transition="in" filter="fade">
                                      <p:cBhvr>
                                        <p:cTn id="7" dur="1000"/>
                                        <p:tgtEl>
                                          <p:spTgt spid="7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78"/>
          <p:cNvSpPr txBox="1">
            <a:spLocks noGrp="1"/>
          </p:cNvSpPr>
          <p:nvPr>
            <p:ph type="title"/>
          </p:nvPr>
        </p:nvSpPr>
        <p:spPr>
          <a:xfrm>
            <a:off x="2098188" y="243825"/>
            <a:ext cx="4947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Decision Tree</a:t>
            </a:r>
            <a:endParaRPr sz="4000"/>
          </a:p>
          <a:p>
            <a:pPr marL="0" lvl="0" indent="0" algn="ctr" rtl="0">
              <a:spcBef>
                <a:spcPts val="0"/>
              </a:spcBef>
              <a:spcAft>
                <a:spcPts val="0"/>
              </a:spcAft>
              <a:buNone/>
            </a:pPr>
            <a:r>
              <a:rPr lang="en" sz="2000" b="0" i="1"/>
              <a:t>Variable Importance</a:t>
            </a:r>
            <a:endParaRPr sz="4000"/>
          </a:p>
        </p:txBody>
      </p:sp>
      <p:pic>
        <p:nvPicPr>
          <p:cNvPr id="781" name="Google Shape;781;p78"/>
          <p:cNvPicPr preferRelativeResize="0"/>
          <p:nvPr/>
        </p:nvPicPr>
        <p:blipFill>
          <a:blip r:embed="rId3">
            <a:alphaModFix/>
          </a:blip>
          <a:stretch>
            <a:fillRect/>
          </a:stretch>
        </p:blipFill>
        <p:spPr>
          <a:xfrm>
            <a:off x="571050" y="1139025"/>
            <a:ext cx="8001899" cy="3715625"/>
          </a:xfrm>
          <a:prstGeom prst="rect">
            <a:avLst/>
          </a:prstGeom>
          <a:noFill/>
          <a:ln>
            <a:noFill/>
          </a:ln>
        </p:spPr>
      </p:pic>
      <p:grpSp>
        <p:nvGrpSpPr>
          <p:cNvPr id="782" name="Google Shape;782;p78"/>
          <p:cNvGrpSpPr/>
          <p:nvPr/>
        </p:nvGrpSpPr>
        <p:grpSpPr>
          <a:xfrm>
            <a:off x="869240" y="1138989"/>
            <a:ext cx="7405505" cy="3715686"/>
            <a:chOff x="392825" y="961850"/>
            <a:chExt cx="8358358" cy="4022176"/>
          </a:xfrm>
        </p:grpSpPr>
        <p:pic>
          <p:nvPicPr>
            <p:cNvPr id="783" name="Google Shape;783;p78"/>
            <p:cNvPicPr preferRelativeResize="0"/>
            <p:nvPr/>
          </p:nvPicPr>
          <p:blipFill>
            <a:blip r:embed="rId4">
              <a:alphaModFix/>
            </a:blip>
            <a:stretch>
              <a:fillRect/>
            </a:stretch>
          </p:blipFill>
          <p:spPr>
            <a:xfrm>
              <a:off x="392825" y="961850"/>
              <a:ext cx="8358358" cy="4022176"/>
            </a:xfrm>
            <a:prstGeom prst="rect">
              <a:avLst/>
            </a:prstGeom>
            <a:noFill/>
            <a:ln>
              <a:noFill/>
            </a:ln>
          </p:spPr>
        </p:pic>
        <p:sp>
          <p:nvSpPr>
            <p:cNvPr id="784" name="Google Shape;784;p78"/>
            <p:cNvSpPr/>
            <p:nvPr/>
          </p:nvSpPr>
          <p:spPr>
            <a:xfrm>
              <a:off x="459875" y="3707275"/>
              <a:ext cx="8214000" cy="233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2"/>
                                        </p:tgtEl>
                                        <p:attrNameLst>
                                          <p:attrName>style.visibility</p:attrName>
                                        </p:attrNameLst>
                                      </p:cBhvr>
                                      <p:to>
                                        <p:strVal val="visible"/>
                                      </p:to>
                                    </p:set>
                                    <p:animEffect transition="in" filter="fade">
                                      <p:cBhvr>
                                        <p:cTn id="7" dur="1000"/>
                                        <p:tgtEl>
                                          <p:spTgt spid="7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79"/>
          <p:cNvSpPr txBox="1">
            <a:spLocks noGrp="1"/>
          </p:cNvSpPr>
          <p:nvPr>
            <p:ph type="title"/>
          </p:nvPr>
        </p:nvSpPr>
        <p:spPr>
          <a:xfrm>
            <a:off x="2098188" y="243825"/>
            <a:ext cx="4947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Decision Tree</a:t>
            </a:r>
            <a:endParaRPr sz="4000"/>
          </a:p>
          <a:p>
            <a:pPr marL="0" lvl="0" indent="0" algn="ctr" rtl="0">
              <a:spcBef>
                <a:spcPts val="0"/>
              </a:spcBef>
              <a:spcAft>
                <a:spcPts val="0"/>
              </a:spcAft>
              <a:buNone/>
            </a:pPr>
            <a:r>
              <a:rPr lang="en" sz="2000" b="0" i="1"/>
              <a:t>Lift Chart</a:t>
            </a:r>
            <a:endParaRPr sz="4000"/>
          </a:p>
        </p:txBody>
      </p:sp>
      <p:pic>
        <p:nvPicPr>
          <p:cNvPr id="790" name="Google Shape;790;p79"/>
          <p:cNvPicPr preferRelativeResize="0"/>
          <p:nvPr/>
        </p:nvPicPr>
        <p:blipFill>
          <a:blip r:embed="rId3">
            <a:alphaModFix/>
          </a:blip>
          <a:stretch>
            <a:fillRect/>
          </a:stretch>
        </p:blipFill>
        <p:spPr>
          <a:xfrm>
            <a:off x="550063" y="1139025"/>
            <a:ext cx="8043871" cy="3715625"/>
          </a:xfrm>
          <a:prstGeom prst="rect">
            <a:avLst/>
          </a:prstGeom>
          <a:noFill/>
          <a:ln>
            <a:noFill/>
          </a:ln>
        </p:spPr>
      </p:pic>
      <p:pic>
        <p:nvPicPr>
          <p:cNvPr id="791" name="Google Shape;791;p79"/>
          <p:cNvPicPr preferRelativeResize="0"/>
          <p:nvPr/>
        </p:nvPicPr>
        <p:blipFill>
          <a:blip r:embed="rId4">
            <a:alphaModFix/>
          </a:blip>
          <a:stretch>
            <a:fillRect/>
          </a:stretch>
        </p:blipFill>
        <p:spPr>
          <a:xfrm>
            <a:off x="550075" y="1131500"/>
            <a:ext cx="8011401" cy="37156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1"/>
                                        </p:tgtEl>
                                        <p:attrNameLst>
                                          <p:attrName>style.visibility</p:attrName>
                                        </p:attrNameLst>
                                      </p:cBhvr>
                                      <p:to>
                                        <p:strVal val="visible"/>
                                      </p:to>
                                    </p:set>
                                    <p:animEffect transition="in" filter="fade">
                                      <p:cBhvr>
                                        <p:cTn id="7" dur="1000"/>
                                        <p:tgtEl>
                                          <p:spTgt spid="7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80"/>
          <p:cNvSpPr txBox="1">
            <a:spLocks noGrp="1"/>
          </p:cNvSpPr>
          <p:nvPr>
            <p:ph type="title"/>
          </p:nvPr>
        </p:nvSpPr>
        <p:spPr>
          <a:xfrm>
            <a:off x="2098188" y="243825"/>
            <a:ext cx="4947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Decision Tree</a:t>
            </a:r>
            <a:endParaRPr sz="4000"/>
          </a:p>
          <a:p>
            <a:pPr marL="0" lvl="0" indent="0" algn="ctr" rtl="0">
              <a:spcBef>
                <a:spcPts val="0"/>
              </a:spcBef>
              <a:spcAft>
                <a:spcPts val="0"/>
              </a:spcAft>
              <a:buNone/>
            </a:pPr>
            <a:r>
              <a:rPr lang="en" sz="2000" b="0" i="1"/>
              <a:t>ROC Curve</a:t>
            </a:r>
            <a:endParaRPr sz="4000"/>
          </a:p>
        </p:txBody>
      </p:sp>
      <p:pic>
        <p:nvPicPr>
          <p:cNvPr id="797" name="Google Shape;797;p80"/>
          <p:cNvPicPr preferRelativeResize="0"/>
          <p:nvPr/>
        </p:nvPicPr>
        <p:blipFill>
          <a:blip r:embed="rId3">
            <a:alphaModFix/>
          </a:blip>
          <a:stretch>
            <a:fillRect/>
          </a:stretch>
        </p:blipFill>
        <p:spPr>
          <a:xfrm>
            <a:off x="550075" y="1126013"/>
            <a:ext cx="8043851" cy="3741638"/>
          </a:xfrm>
          <a:prstGeom prst="rect">
            <a:avLst/>
          </a:prstGeom>
          <a:noFill/>
          <a:ln>
            <a:noFill/>
          </a:ln>
        </p:spPr>
      </p:pic>
      <p:grpSp>
        <p:nvGrpSpPr>
          <p:cNvPr id="798" name="Google Shape;798;p80"/>
          <p:cNvGrpSpPr/>
          <p:nvPr/>
        </p:nvGrpSpPr>
        <p:grpSpPr>
          <a:xfrm>
            <a:off x="1128666" y="1126127"/>
            <a:ext cx="6886654" cy="3741427"/>
            <a:chOff x="779787" y="976000"/>
            <a:chExt cx="7584420" cy="4022175"/>
          </a:xfrm>
        </p:grpSpPr>
        <p:pic>
          <p:nvPicPr>
            <p:cNvPr id="799" name="Google Shape;799;p80"/>
            <p:cNvPicPr preferRelativeResize="0"/>
            <p:nvPr/>
          </p:nvPicPr>
          <p:blipFill>
            <a:blip r:embed="rId4">
              <a:alphaModFix/>
            </a:blip>
            <a:stretch>
              <a:fillRect/>
            </a:stretch>
          </p:blipFill>
          <p:spPr>
            <a:xfrm>
              <a:off x="779787" y="976000"/>
              <a:ext cx="7584420" cy="4022175"/>
            </a:xfrm>
            <a:prstGeom prst="rect">
              <a:avLst/>
            </a:prstGeom>
            <a:noFill/>
            <a:ln>
              <a:noFill/>
            </a:ln>
          </p:spPr>
        </p:pic>
        <p:sp>
          <p:nvSpPr>
            <p:cNvPr id="800" name="Google Shape;800;p80"/>
            <p:cNvSpPr/>
            <p:nvPr/>
          </p:nvSpPr>
          <p:spPr>
            <a:xfrm>
              <a:off x="1598950" y="1047100"/>
              <a:ext cx="1167300" cy="233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8"/>
                                        </p:tgtEl>
                                        <p:attrNameLst>
                                          <p:attrName>style.visibility</p:attrName>
                                        </p:attrNameLst>
                                      </p:cBhvr>
                                      <p:to>
                                        <p:strVal val="visible"/>
                                      </p:to>
                                    </p:set>
                                    <p:animEffect transition="in" filter="fade">
                                      <p:cBhvr>
                                        <p:cTn id="7" dur="1000"/>
                                        <p:tgtEl>
                                          <p:spTgt spid="7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81"/>
          <p:cNvSpPr txBox="1">
            <a:spLocks noGrp="1"/>
          </p:cNvSpPr>
          <p:nvPr>
            <p:ph type="title"/>
          </p:nvPr>
        </p:nvSpPr>
        <p:spPr>
          <a:xfrm>
            <a:off x="1384500" y="203225"/>
            <a:ext cx="6375000" cy="83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Support Vector Machine</a:t>
            </a:r>
            <a:endParaRPr sz="4000"/>
          </a:p>
          <a:p>
            <a:pPr marL="0" lvl="0" indent="0" algn="ctr" rtl="0">
              <a:spcBef>
                <a:spcPts val="0"/>
              </a:spcBef>
              <a:spcAft>
                <a:spcPts val="0"/>
              </a:spcAft>
              <a:buNone/>
            </a:pPr>
            <a:r>
              <a:rPr lang="en" sz="2000" b="0" i="1"/>
              <a:t>Hyperparameters Tuned</a:t>
            </a:r>
            <a:endParaRPr sz="4000"/>
          </a:p>
        </p:txBody>
      </p:sp>
      <p:pic>
        <p:nvPicPr>
          <p:cNvPr id="806" name="Google Shape;806;p81"/>
          <p:cNvPicPr preferRelativeResize="0"/>
          <p:nvPr/>
        </p:nvPicPr>
        <p:blipFill>
          <a:blip r:embed="rId3">
            <a:alphaModFix/>
          </a:blip>
          <a:stretch>
            <a:fillRect/>
          </a:stretch>
        </p:blipFill>
        <p:spPr>
          <a:xfrm>
            <a:off x="876188" y="1967800"/>
            <a:ext cx="4308750" cy="2412900"/>
          </a:xfrm>
          <a:prstGeom prst="rect">
            <a:avLst/>
          </a:prstGeom>
          <a:noFill/>
          <a:ln>
            <a:noFill/>
          </a:ln>
        </p:spPr>
      </p:pic>
      <p:sp>
        <p:nvSpPr>
          <p:cNvPr id="807" name="Google Shape;807;p81"/>
          <p:cNvSpPr txBox="1"/>
          <p:nvPr/>
        </p:nvSpPr>
        <p:spPr>
          <a:xfrm>
            <a:off x="2164163" y="1567600"/>
            <a:ext cx="1732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Exo"/>
                <a:ea typeface="Exo"/>
                <a:cs typeface="Exo"/>
                <a:sym typeface="Exo"/>
              </a:rPr>
              <a:t>Kernel Function</a:t>
            </a:r>
            <a:endParaRPr>
              <a:latin typeface="Exo"/>
              <a:ea typeface="Exo"/>
              <a:cs typeface="Exo"/>
              <a:sym typeface="Exo"/>
            </a:endParaRPr>
          </a:p>
        </p:txBody>
      </p:sp>
      <p:pic>
        <p:nvPicPr>
          <p:cNvPr id="808" name="Google Shape;808;p81"/>
          <p:cNvPicPr preferRelativeResize="0"/>
          <p:nvPr/>
        </p:nvPicPr>
        <p:blipFill rotWithShape="1">
          <a:blip r:embed="rId4">
            <a:alphaModFix/>
          </a:blip>
          <a:srcRect l="1391" r="51761" b="6480"/>
          <a:stretch/>
        </p:blipFill>
        <p:spPr>
          <a:xfrm>
            <a:off x="5965363" y="1967800"/>
            <a:ext cx="2069900" cy="2412900"/>
          </a:xfrm>
          <a:prstGeom prst="rect">
            <a:avLst/>
          </a:prstGeom>
          <a:noFill/>
          <a:ln>
            <a:noFill/>
          </a:ln>
        </p:spPr>
      </p:pic>
      <p:sp>
        <p:nvSpPr>
          <p:cNvPr id="809" name="Google Shape;809;p81"/>
          <p:cNvSpPr txBox="1"/>
          <p:nvPr/>
        </p:nvSpPr>
        <p:spPr>
          <a:xfrm>
            <a:off x="6133913" y="1567600"/>
            <a:ext cx="1732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Exo"/>
                <a:ea typeface="Exo"/>
                <a:cs typeface="Exo"/>
                <a:sym typeface="Exo"/>
              </a:rPr>
              <a:t>Penalty Value</a:t>
            </a:r>
            <a:endParaRPr>
              <a:latin typeface="Exo"/>
              <a:ea typeface="Exo"/>
              <a:cs typeface="Exo"/>
              <a:sym typeface="Exo"/>
            </a:endParaRPr>
          </a:p>
        </p:txBody>
      </p:sp>
      <p:sp>
        <p:nvSpPr>
          <p:cNvPr id="810" name="Google Shape;810;p81"/>
          <p:cNvSpPr txBox="1"/>
          <p:nvPr/>
        </p:nvSpPr>
        <p:spPr>
          <a:xfrm>
            <a:off x="5732813" y="4380700"/>
            <a:ext cx="25350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a:solidFill>
                  <a:srgbClr val="202124"/>
                </a:solidFill>
                <a:latin typeface="Exo"/>
                <a:ea typeface="Exo"/>
                <a:cs typeface="Exo"/>
                <a:sym typeface="Exo"/>
              </a:rPr>
              <a:t>↑ Penalty, ↓ margin size </a:t>
            </a:r>
            <a:endParaRPr>
              <a:solidFill>
                <a:srgbClr val="202124"/>
              </a:solidFill>
              <a:latin typeface="Exo"/>
              <a:ea typeface="Exo"/>
              <a:cs typeface="Exo"/>
              <a:sym typeface="Exo"/>
            </a:endParaRPr>
          </a:p>
          <a:p>
            <a:pPr marL="0" lvl="0" indent="0" algn="ctr" rtl="0">
              <a:lnSpc>
                <a:spcPct val="115000"/>
              </a:lnSpc>
              <a:spcBef>
                <a:spcPts val="0"/>
              </a:spcBef>
              <a:spcAft>
                <a:spcPts val="0"/>
              </a:spcAft>
              <a:buNone/>
            </a:pPr>
            <a:r>
              <a:rPr lang="en">
                <a:solidFill>
                  <a:srgbClr val="202124"/>
                </a:solidFill>
                <a:latin typeface="Exo"/>
                <a:ea typeface="Exo"/>
                <a:cs typeface="Exo"/>
                <a:sym typeface="Exo"/>
              </a:rPr>
              <a:t>= ↓ misclassification</a:t>
            </a:r>
            <a:endParaRPr>
              <a:latin typeface="Exo"/>
              <a:ea typeface="Exo"/>
              <a:cs typeface="Exo"/>
              <a:sym typeface="Ex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82"/>
          <p:cNvSpPr txBox="1">
            <a:spLocks noGrp="1"/>
          </p:cNvSpPr>
          <p:nvPr>
            <p:ph type="title"/>
          </p:nvPr>
        </p:nvSpPr>
        <p:spPr>
          <a:xfrm>
            <a:off x="1384500" y="203225"/>
            <a:ext cx="6375000" cy="83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Support Vector Machine</a:t>
            </a:r>
            <a:endParaRPr sz="4000"/>
          </a:p>
          <a:p>
            <a:pPr marL="0" lvl="0" indent="0" algn="ctr" rtl="0">
              <a:spcBef>
                <a:spcPts val="0"/>
              </a:spcBef>
              <a:spcAft>
                <a:spcPts val="0"/>
              </a:spcAft>
              <a:buNone/>
            </a:pPr>
            <a:r>
              <a:rPr lang="en" sz="2000" b="0" i="1"/>
              <a:t>Tuned comparisons</a:t>
            </a:r>
            <a:endParaRPr sz="4000"/>
          </a:p>
        </p:txBody>
      </p:sp>
      <p:graphicFrame>
        <p:nvGraphicFramePr>
          <p:cNvPr id="816" name="Google Shape;816;p82"/>
          <p:cNvGraphicFramePr/>
          <p:nvPr/>
        </p:nvGraphicFramePr>
        <p:xfrm>
          <a:off x="500325" y="1278897"/>
          <a:ext cx="3000000" cy="3000000"/>
        </p:xfrm>
        <a:graphic>
          <a:graphicData uri="http://schemas.openxmlformats.org/drawingml/2006/table">
            <a:tbl>
              <a:tblPr>
                <a:noFill/>
                <a:tableStyleId>{0C79639B-CB9E-4DAC-8792-940CE917F601}</a:tableStyleId>
              </a:tblPr>
              <a:tblGrid>
                <a:gridCol w="1539350">
                  <a:extLst>
                    <a:ext uri="{9D8B030D-6E8A-4147-A177-3AD203B41FA5}">
                      <a16:colId xmlns:a16="http://schemas.microsoft.com/office/drawing/2014/main" val="20000"/>
                    </a:ext>
                  </a:extLst>
                </a:gridCol>
                <a:gridCol w="2471675">
                  <a:extLst>
                    <a:ext uri="{9D8B030D-6E8A-4147-A177-3AD203B41FA5}">
                      <a16:colId xmlns:a16="http://schemas.microsoft.com/office/drawing/2014/main" val="20001"/>
                    </a:ext>
                  </a:extLst>
                </a:gridCol>
                <a:gridCol w="1441875">
                  <a:extLst>
                    <a:ext uri="{9D8B030D-6E8A-4147-A177-3AD203B41FA5}">
                      <a16:colId xmlns:a16="http://schemas.microsoft.com/office/drawing/2014/main" val="20002"/>
                    </a:ext>
                  </a:extLst>
                </a:gridCol>
                <a:gridCol w="1398200">
                  <a:extLst>
                    <a:ext uri="{9D8B030D-6E8A-4147-A177-3AD203B41FA5}">
                      <a16:colId xmlns:a16="http://schemas.microsoft.com/office/drawing/2014/main" val="20003"/>
                    </a:ext>
                  </a:extLst>
                </a:gridCol>
                <a:gridCol w="1292250">
                  <a:extLst>
                    <a:ext uri="{9D8B030D-6E8A-4147-A177-3AD203B41FA5}">
                      <a16:colId xmlns:a16="http://schemas.microsoft.com/office/drawing/2014/main" val="20004"/>
                    </a:ext>
                  </a:extLst>
                </a:gridCol>
              </a:tblGrid>
              <a:tr h="475850">
                <a:tc>
                  <a:txBody>
                    <a:bodyPr/>
                    <a:lstStyle/>
                    <a:p>
                      <a:pPr marL="0" lvl="0" indent="0" algn="l" rtl="0">
                        <a:spcBef>
                          <a:spcPts val="0"/>
                        </a:spcBef>
                        <a:spcAft>
                          <a:spcPts val="0"/>
                        </a:spcAft>
                        <a:buNone/>
                      </a:pPr>
                      <a:endParaRPr>
                        <a:solidFill>
                          <a:schemeClr val="dk1"/>
                        </a:solidFill>
                        <a:latin typeface="Open Sans"/>
                        <a:ea typeface="Open Sans"/>
                        <a:cs typeface="Open Sans"/>
                        <a:sym typeface="Open Sans"/>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Prata"/>
                          <a:ea typeface="Prata"/>
                          <a:cs typeface="Prata"/>
                          <a:sym typeface="Prata"/>
                        </a:rPr>
                        <a:t>Parameters Tuned</a:t>
                      </a:r>
                      <a:endParaRPr sz="1800" b="1">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800" b="1">
                          <a:solidFill>
                            <a:schemeClr val="dk1"/>
                          </a:solidFill>
                          <a:latin typeface="Prata"/>
                          <a:ea typeface="Prata"/>
                          <a:cs typeface="Prata"/>
                          <a:sym typeface="Prata"/>
                        </a:rPr>
                        <a:t>Misclass</a:t>
                      </a:r>
                      <a:endParaRPr sz="1800" b="1">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800" b="1">
                          <a:solidFill>
                            <a:schemeClr val="dk1"/>
                          </a:solidFill>
                          <a:latin typeface="Prata"/>
                          <a:ea typeface="Prata"/>
                          <a:cs typeface="Prata"/>
                          <a:sym typeface="Prata"/>
                        </a:rPr>
                        <a:t>ROC</a:t>
                      </a:r>
                      <a:endParaRPr sz="1800" b="1">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Clr>
                          <a:srgbClr val="D63E3D"/>
                        </a:buClr>
                        <a:buFont typeface="Arial"/>
                        <a:buNone/>
                      </a:pPr>
                      <a:r>
                        <a:rPr lang="en" sz="1800" b="1">
                          <a:solidFill>
                            <a:schemeClr val="dk1"/>
                          </a:solidFill>
                          <a:latin typeface="Prata"/>
                          <a:ea typeface="Prata"/>
                          <a:cs typeface="Prata"/>
                          <a:sym typeface="Prata"/>
                        </a:rPr>
                        <a:t>Lift @20%</a:t>
                      </a:r>
                      <a:endParaRPr sz="1800" b="1">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51575">
                <a:tc>
                  <a:txBody>
                    <a:bodyPr/>
                    <a:lstStyle/>
                    <a:p>
                      <a:pPr marL="0" lvl="0" indent="0" algn="l" rtl="0">
                        <a:spcBef>
                          <a:spcPts val="0"/>
                        </a:spcBef>
                        <a:spcAft>
                          <a:spcPts val="0"/>
                        </a:spcAft>
                        <a:buNone/>
                      </a:pPr>
                      <a:r>
                        <a:rPr lang="en" sz="1600" b="1">
                          <a:solidFill>
                            <a:schemeClr val="dk1"/>
                          </a:solidFill>
                          <a:latin typeface="Prata"/>
                          <a:ea typeface="Prata"/>
                          <a:cs typeface="Prata"/>
                          <a:sym typeface="Prata"/>
                        </a:rPr>
                        <a:t>Default</a:t>
                      </a:r>
                      <a:endParaRPr sz="1600" b="1">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b="1">
                          <a:solidFill>
                            <a:schemeClr val="dk1"/>
                          </a:solidFill>
                          <a:latin typeface="Exo"/>
                          <a:ea typeface="Exo"/>
                          <a:cs typeface="Exo"/>
                          <a:sym typeface="Exo"/>
                        </a:rPr>
                        <a:t>Kernel</a:t>
                      </a:r>
                      <a:r>
                        <a:rPr lang="en">
                          <a:solidFill>
                            <a:schemeClr val="dk1"/>
                          </a:solidFill>
                          <a:latin typeface="Exo"/>
                          <a:ea typeface="Exo"/>
                          <a:cs typeface="Exo"/>
                          <a:sym typeface="Exo"/>
                        </a:rPr>
                        <a:t>: Linear,  </a:t>
                      </a:r>
                      <a:endParaRPr>
                        <a:solidFill>
                          <a:schemeClr val="dk1"/>
                        </a:solidFill>
                        <a:latin typeface="Exo"/>
                        <a:ea typeface="Exo"/>
                        <a:cs typeface="Exo"/>
                        <a:sym typeface="Exo"/>
                      </a:endParaRPr>
                    </a:p>
                    <a:p>
                      <a:pPr marL="0" lvl="0" indent="0" algn="ctr" rtl="0">
                        <a:spcBef>
                          <a:spcPts val="0"/>
                        </a:spcBef>
                        <a:spcAft>
                          <a:spcPts val="0"/>
                        </a:spcAft>
                        <a:buNone/>
                      </a:pPr>
                      <a:r>
                        <a:rPr lang="en" b="1">
                          <a:solidFill>
                            <a:schemeClr val="dk1"/>
                          </a:solidFill>
                          <a:latin typeface="Exo"/>
                          <a:ea typeface="Exo"/>
                          <a:cs typeface="Exo"/>
                          <a:sym typeface="Exo"/>
                        </a:rPr>
                        <a:t>Penalty Value</a:t>
                      </a:r>
                      <a:r>
                        <a:rPr lang="en">
                          <a:solidFill>
                            <a:schemeClr val="dk1"/>
                          </a:solidFill>
                          <a:latin typeface="Exo"/>
                          <a:ea typeface="Exo"/>
                          <a:cs typeface="Exo"/>
                          <a:sym typeface="Exo"/>
                        </a:rPr>
                        <a:t>: 1</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0.2162</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0.5721</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1.6716 / 2.02</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451575">
                <a:tc>
                  <a:txBody>
                    <a:bodyPr/>
                    <a:lstStyle/>
                    <a:p>
                      <a:pPr marL="0" lvl="0" indent="0" algn="l" rtl="0">
                        <a:spcBef>
                          <a:spcPts val="0"/>
                        </a:spcBef>
                        <a:spcAft>
                          <a:spcPts val="0"/>
                        </a:spcAft>
                        <a:buNone/>
                      </a:pPr>
                      <a:r>
                        <a:rPr lang="en" sz="1600" b="1">
                          <a:solidFill>
                            <a:schemeClr val="dk1"/>
                          </a:solidFill>
                          <a:latin typeface="Prata"/>
                          <a:ea typeface="Prata"/>
                          <a:cs typeface="Prata"/>
                          <a:sym typeface="Prata"/>
                        </a:rPr>
                        <a:t>Tuned 1</a:t>
                      </a:r>
                      <a:endParaRPr sz="1600" b="1">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b="1">
                          <a:solidFill>
                            <a:schemeClr val="dk1"/>
                          </a:solidFill>
                          <a:latin typeface="Exo"/>
                          <a:ea typeface="Exo"/>
                          <a:cs typeface="Exo"/>
                          <a:sym typeface="Exo"/>
                        </a:rPr>
                        <a:t>Kernel</a:t>
                      </a:r>
                      <a:r>
                        <a:rPr lang="en">
                          <a:solidFill>
                            <a:schemeClr val="dk1"/>
                          </a:solidFill>
                          <a:latin typeface="Exo"/>
                          <a:ea typeface="Exo"/>
                          <a:cs typeface="Exo"/>
                          <a:sym typeface="Exo"/>
                        </a:rPr>
                        <a:t>: Quadratic</a:t>
                      </a:r>
                      <a:endParaRPr>
                        <a:solidFill>
                          <a:schemeClr val="dk1"/>
                        </a:solidFill>
                        <a:latin typeface="Exo"/>
                        <a:ea typeface="Exo"/>
                        <a:cs typeface="Exo"/>
                        <a:sym typeface="Exo"/>
                      </a:endParaRPr>
                    </a:p>
                    <a:p>
                      <a:pPr marL="0" lvl="0" indent="0" algn="ctr" rtl="0">
                        <a:spcBef>
                          <a:spcPts val="0"/>
                        </a:spcBef>
                        <a:spcAft>
                          <a:spcPts val="0"/>
                        </a:spcAft>
                        <a:buNone/>
                      </a:pPr>
                      <a:r>
                        <a:rPr lang="en" b="1">
                          <a:solidFill>
                            <a:schemeClr val="dk1"/>
                          </a:solidFill>
                          <a:latin typeface="Exo"/>
                          <a:ea typeface="Exo"/>
                          <a:cs typeface="Exo"/>
                          <a:sym typeface="Exo"/>
                        </a:rPr>
                        <a:t>Penalty Value</a:t>
                      </a:r>
                      <a:r>
                        <a:rPr lang="en">
                          <a:solidFill>
                            <a:schemeClr val="dk1"/>
                          </a:solidFill>
                          <a:latin typeface="Exo"/>
                          <a:ea typeface="Exo"/>
                          <a:cs typeface="Exo"/>
                          <a:sym typeface="Exo"/>
                        </a:rPr>
                        <a:t>: 1</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0.2006</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0.6077</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1.7459 / 2.02</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451575">
                <a:tc>
                  <a:txBody>
                    <a:bodyPr/>
                    <a:lstStyle/>
                    <a:p>
                      <a:pPr marL="0" lvl="0" indent="0" algn="l" rtl="0">
                        <a:spcBef>
                          <a:spcPts val="0"/>
                        </a:spcBef>
                        <a:spcAft>
                          <a:spcPts val="0"/>
                        </a:spcAft>
                        <a:buNone/>
                      </a:pPr>
                      <a:r>
                        <a:rPr lang="en" sz="1600" b="1">
                          <a:solidFill>
                            <a:schemeClr val="dk1"/>
                          </a:solidFill>
                          <a:latin typeface="Prata"/>
                          <a:ea typeface="Prata"/>
                          <a:cs typeface="Prata"/>
                          <a:sym typeface="Prata"/>
                        </a:rPr>
                        <a:t>Tuned 2</a:t>
                      </a:r>
                      <a:endParaRPr sz="1600" b="1">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b="1">
                          <a:solidFill>
                            <a:schemeClr val="dk1"/>
                          </a:solidFill>
                          <a:latin typeface="Exo"/>
                          <a:ea typeface="Exo"/>
                          <a:cs typeface="Exo"/>
                          <a:sym typeface="Exo"/>
                        </a:rPr>
                        <a:t>Kernel</a:t>
                      </a:r>
                      <a:r>
                        <a:rPr lang="en">
                          <a:solidFill>
                            <a:schemeClr val="dk1"/>
                          </a:solidFill>
                          <a:latin typeface="Exo"/>
                          <a:ea typeface="Exo"/>
                          <a:cs typeface="Exo"/>
                          <a:sym typeface="Exo"/>
                        </a:rPr>
                        <a:t>: Cubic, </a:t>
                      </a:r>
                      <a:endParaRPr>
                        <a:solidFill>
                          <a:schemeClr val="dk1"/>
                        </a:solidFill>
                        <a:latin typeface="Exo"/>
                        <a:ea typeface="Exo"/>
                        <a:cs typeface="Exo"/>
                        <a:sym typeface="Exo"/>
                      </a:endParaRPr>
                    </a:p>
                    <a:p>
                      <a:pPr marL="0" lvl="0" indent="0" algn="ctr" rtl="0">
                        <a:spcBef>
                          <a:spcPts val="0"/>
                        </a:spcBef>
                        <a:spcAft>
                          <a:spcPts val="0"/>
                        </a:spcAft>
                        <a:buNone/>
                      </a:pPr>
                      <a:r>
                        <a:rPr lang="en" b="1">
                          <a:solidFill>
                            <a:schemeClr val="dk1"/>
                          </a:solidFill>
                          <a:latin typeface="Exo"/>
                          <a:ea typeface="Exo"/>
                          <a:cs typeface="Exo"/>
                          <a:sym typeface="Exo"/>
                        </a:rPr>
                        <a:t>Penalty Value</a:t>
                      </a:r>
                      <a:r>
                        <a:rPr lang="en">
                          <a:solidFill>
                            <a:schemeClr val="dk1"/>
                          </a:solidFill>
                          <a:latin typeface="Exo"/>
                          <a:ea typeface="Exo"/>
                          <a:cs typeface="Exo"/>
                          <a:sym typeface="Exo"/>
                        </a:rPr>
                        <a:t>: 86.5</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0.1783</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0.6434</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1.7608 / 2.02</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451575">
                <a:tc>
                  <a:txBody>
                    <a:bodyPr/>
                    <a:lstStyle/>
                    <a:p>
                      <a:pPr marL="0" lvl="0" indent="0" algn="l" rtl="0">
                        <a:spcBef>
                          <a:spcPts val="0"/>
                        </a:spcBef>
                        <a:spcAft>
                          <a:spcPts val="0"/>
                        </a:spcAft>
                        <a:buNone/>
                      </a:pPr>
                      <a:r>
                        <a:rPr lang="en" sz="1600" b="1">
                          <a:solidFill>
                            <a:schemeClr val="dk1"/>
                          </a:solidFill>
                          <a:latin typeface="Prata"/>
                          <a:ea typeface="Prata"/>
                          <a:cs typeface="Prata"/>
                          <a:sym typeface="Prata"/>
                        </a:rPr>
                        <a:t>Tuned with Selected Var</a:t>
                      </a:r>
                      <a:endParaRPr sz="1600" b="1">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b="1">
                          <a:solidFill>
                            <a:schemeClr val="dk1"/>
                          </a:solidFill>
                          <a:latin typeface="Exo"/>
                          <a:ea typeface="Exo"/>
                          <a:cs typeface="Exo"/>
                          <a:sym typeface="Exo"/>
                        </a:rPr>
                        <a:t>Kernel</a:t>
                      </a:r>
                      <a:r>
                        <a:rPr lang="en">
                          <a:solidFill>
                            <a:schemeClr val="dk1"/>
                          </a:solidFill>
                          <a:latin typeface="Exo"/>
                          <a:ea typeface="Exo"/>
                          <a:cs typeface="Exo"/>
                          <a:sym typeface="Exo"/>
                        </a:rPr>
                        <a:t>: Cubic, </a:t>
                      </a:r>
                      <a:endParaRPr>
                        <a:solidFill>
                          <a:schemeClr val="dk1"/>
                        </a:solidFill>
                        <a:latin typeface="Exo"/>
                        <a:ea typeface="Exo"/>
                        <a:cs typeface="Exo"/>
                        <a:sym typeface="Exo"/>
                      </a:endParaRPr>
                    </a:p>
                    <a:p>
                      <a:pPr marL="0" lvl="0" indent="0" algn="ctr" rtl="0">
                        <a:spcBef>
                          <a:spcPts val="0"/>
                        </a:spcBef>
                        <a:spcAft>
                          <a:spcPts val="0"/>
                        </a:spcAft>
                        <a:buNone/>
                      </a:pPr>
                      <a:r>
                        <a:rPr lang="en" b="1">
                          <a:solidFill>
                            <a:schemeClr val="dk1"/>
                          </a:solidFill>
                          <a:latin typeface="Exo"/>
                          <a:ea typeface="Exo"/>
                          <a:cs typeface="Exo"/>
                          <a:sym typeface="Exo"/>
                        </a:rPr>
                        <a:t>Penalty Value</a:t>
                      </a:r>
                      <a:r>
                        <a:rPr lang="en">
                          <a:solidFill>
                            <a:schemeClr val="dk1"/>
                          </a:solidFill>
                          <a:latin typeface="Exo"/>
                          <a:ea typeface="Exo"/>
                          <a:cs typeface="Exo"/>
                          <a:sym typeface="Exo"/>
                        </a:rPr>
                        <a:t>: 77.7</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0.1991</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0.6033</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1.7162 / 2.02</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pic>
        <p:nvPicPr>
          <p:cNvPr id="817" name="Google Shape;817;p82"/>
          <p:cNvPicPr preferRelativeResize="0"/>
          <p:nvPr/>
        </p:nvPicPr>
        <p:blipFill rotWithShape="1">
          <a:blip r:embed="rId3">
            <a:alphaModFix/>
          </a:blip>
          <a:srcRect l="60513" t="15763" r="16584" b="61860"/>
          <a:stretch/>
        </p:blipFill>
        <p:spPr>
          <a:xfrm rot="1097342" flipH="1">
            <a:off x="423688" y="4172686"/>
            <a:ext cx="875177" cy="855079"/>
          </a:xfrm>
          <a:prstGeom prst="rect">
            <a:avLst/>
          </a:prstGeom>
          <a:noFill/>
          <a:ln>
            <a:noFill/>
          </a:ln>
        </p:spPr>
      </p:pic>
      <p:sp>
        <p:nvSpPr>
          <p:cNvPr id="818" name="Google Shape;818;p82"/>
          <p:cNvSpPr txBox="1"/>
          <p:nvPr/>
        </p:nvSpPr>
        <p:spPr>
          <a:xfrm>
            <a:off x="1410925" y="4336375"/>
            <a:ext cx="72327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1"/>
                </a:solidFill>
                <a:latin typeface="Prata"/>
                <a:ea typeface="Prata"/>
                <a:cs typeface="Prata"/>
                <a:sym typeface="Prata"/>
              </a:rPr>
              <a:t>Best Model: </a:t>
            </a:r>
            <a:r>
              <a:rPr lang="en" sz="1700">
                <a:solidFill>
                  <a:schemeClr val="dk1"/>
                </a:solidFill>
                <a:latin typeface="Exo"/>
                <a:ea typeface="Exo"/>
                <a:cs typeface="Exo"/>
                <a:sym typeface="Exo"/>
              </a:rPr>
              <a:t>Tuned 2 - Cubic Kernel &amp; 86.5 Penalty (82.2% accuracy)</a:t>
            </a:r>
            <a:endParaRPr sz="1700">
              <a:solidFill>
                <a:schemeClr val="dk1"/>
              </a:solidFill>
              <a:latin typeface="Exo"/>
              <a:ea typeface="Exo"/>
              <a:cs typeface="Exo"/>
              <a:sym typeface="Exo"/>
            </a:endParaRPr>
          </a:p>
        </p:txBody>
      </p:sp>
      <p:sp>
        <p:nvSpPr>
          <p:cNvPr id="819" name="Google Shape;819;p82"/>
          <p:cNvSpPr/>
          <p:nvPr/>
        </p:nvSpPr>
        <p:spPr>
          <a:xfrm>
            <a:off x="433200" y="2806125"/>
            <a:ext cx="8277600" cy="672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8"/>
                                        </p:tgtEl>
                                        <p:attrNameLst>
                                          <p:attrName>style.visibility</p:attrName>
                                        </p:attrNameLst>
                                      </p:cBhvr>
                                      <p:to>
                                        <p:strVal val="visible"/>
                                      </p:to>
                                    </p:set>
                                    <p:animEffect transition="in" filter="fade">
                                      <p:cBhvr>
                                        <p:cTn id="7" dur="1000"/>
                                        <p:tgtEl>
                                          <p:spTgt spid="818"/>
                                        </p:tgtEl>
                                      </p:cBhvr>
                                    </p:animEffect>
                                  </p:childTnLst>
                                </p:cTn>
                              </p:par>
                              <p:par>
                                <p:cTn id="8" presetID="10" presetClass="entr" presetSubtype="0" fill="hold" nodeType="withEffect">
                                  <p:stCondLst>
                                    <p:cond delay="0"/>
                                  </p:stCondLst>
                                  <p:childTnLst>
                                    <p:set>
                                      <p:cBhvr>
                                        <p:cTn id="9" dur="1" fill="hold">
                                          <p:stCondLst>
                                            <p:cond delay="0"/>
                                          </p:stCondLst>
                                        </p:cTn>
                                        <p:tgtEl>
                                          <p:spTgt spid="819"/>
                                        </p:tgtEl>
                                        <p:attrNameLst>
                                          <p:attrName>style.visibility</p:attrName>
                                        </p:attrNameLst>
                                      </p:cBhvr>
                                      <p:to>
                                        <p:strVal val="visible"/>
                                      </p:to>
                                    </p:set>
                                    <p:animEffect transition="in" filter="fade">
                                      <p:cBhvr>
                                        <p:cTn id="10" dur="1000"/>
                                        <p:tgtEl>
                                          <p:spTgt spid="819"/>
                                        </p:tgtEl>
                                      </p:cBhvr>
                                    </p:animEffect>
                                  </p:childTnLst>
                                </p:cTn>
                              </p:par>
                              <p:par>
                                <p:cTn id="11" presetID="10" presetClass="entr" presetSubtype="0" fill="hold" nodeType="withEffect">
                                  <p:stCondLst>
                                    <p:cond delay="0"/>
                                  </p:stCondLst>
                                  <p:childTnLst>
                                    <p:set>
                                      <p:cBhvr>
                                        <p:cTn id="12" dur="1" fill="hold">
                                          <p:stCondLst>
                                            <p:cond delay="0"/>
                                          </p:stCondLst>
                                        </p:cTn>
                                        <p:tgtEl>
                                          <p:spTgt spid="817"/>
                                        </p:tgtEl>
                                        <p:attrNameLst>
                                          <p:attrName>style.visibility</p:attrName>
                                        </p:attrNameLst>
                                      </p:cBhvr>
                                      <p:to>
                                        <p:strVal val="visible"/>
                                      </p:to>
                                    </p:set>
                                    <p:animEffect transition="in" filter="fade">
                                      <p:cBhvr>
                                        <p:cTn id="13" dur="1000"/>
                                        <p:tgtEl>
                                          <p:spTgt spid="8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5"/>
          <p:cNvSpPr txBox="1">
            <a:spLocks noGrp="1"/>
          </p:cNvSpPr>
          <p:nvPr>
            <p:ph type="title"/>
          </p:nvPr>
        </p:nvSpPr>
        <p:spPr>
          <a:xfrm>
            <a:off x="720000" y="31235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Introduction</a:t>
            </a:r>
            <a:endParaRPr sz="4000"/>
          </a:p>
        </p:txBody>
      </p:sp>
      <p:pic>
        <p:nvPicPr>
          <p:cNvPr id="404" name="Google Shape;404;p45"/>
          <p:cNvPicPr preferRelativeResize="0"/>
          <p:nvPr/>
        </p:nvPicPr>
        <p:blipFill>
          <a:blip r:embed="rId3">
            <a:alphaModFix/>
          </a:blip>
          <a:stretch>
            <a:fillRect/>
          </a:stretch>
        </p:blipFill>
        <p:spPr>
          <a:xfrm>
            <a:off x="985163" y="816425"/>
            <a:ext cx="6704925" cy="3774876"/>
          </a:xfrm>
          <a:prstGeom prst="rect">
            <a:avLst/>
          </a:prstGeom>
          <a:noFill/>
          <a:ln>
            <a:noFill/>
          </a:ln>
        </p:spPr>
      </p:pic>
      <p:sp>
        <p:nvSpPr>
          <p:cNvPr id="405" name="Google Shape;405;p45"/>
          <p:cNvSpPr txBox="1"/>
          <p:nvPr/>
        </p:nvSpPr>
        <p:spPr>
          <a:xfrm>
            <a:off x="985163" y="975888"/>
            <a:ext cx="17145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latin typeface="Exo"/>
                <a:ea typeface="Exo"/>
                <a:cs typeface="Exo"/>
                <a:sym typeface="Exo"/>
              </a:rPr>
              <a:t>Shi Min</a:t>
            </a:r>
            <a:endParaRPr sz="2000" b="1">
              <a:latin typeface="Exo"/>
              <a:ea typeface="Exo"/>
              <a:cs typeface="Exo"/>
              <a:sym typeface="Exo"/>
            </a:endParaRPr>
          </a:p>
          <a:p>
            <a:pPr marL="0" lvl="0" indent="0" algn="ctr" rtl="0">
              <a:spcBef>
                <a:spcPts val="0"/>
              </a:spcBef>
              <a:spcAft>
                <a:spcPts val="0"/>
              </a:spcAft>
              <a:buNone/>
            </a:pPr>
            <a:r>
              <a:rPr lang="en" sz="1600">
                <a:latin typeface="Prata"/>
                <a:ea typeface="Prata"/>
                <a:cs typeface="Prata"/>
                <a:sym typeface="Prata"/>
              </a:rPr>
              <a:t>Stroke</a:t>
            </a:r>
            <a:endParaRPr sz="1600">
              <a:latin typeface="Prata"/>
              <a:ea typeface="Prata"/>
              <a:cs typeface="Prata"/>
              <a:sym typeface="Prata"/>
            </a:endParaRPr>
          </a:p>
        </p:txBody>
      </p:sp>
      <p:sp>
        <p:nvSpPr>
          <p:cNvPr id="406" name="Google Shape;406;p45"/>
          <p:cNvSpPr txBox="1"/>
          <p:nvPr/>
        </p:nvSpPr>
        <p:spPr>
          <a:xfrm>
            <a:off x="6444338" y="1066725"/>
            <a:ext cx="17145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latin typeface="Exo"/>
                <a:ea typeface="Exo"/>
                <a:cs typeface="Exo"/>
                <a:sym typeface="Exo"/>
              </a:rPr>
              <a:t>Shermaine</a:t>
            </a:r>
            <a:endParaRPr sz="2000" b="1">
              <a:latin typeface="Exo"/>
              <a:ea typeface="Exo"/>
              <a:cs typeface="Exo"/>
              <a:sym typeface="Exo"/>
            </a:endParaRPr>
          </a:p>
          <a:p>
            <a:pPr marL="0" lvl="0" indent="0" algn="ctr" rtl="0">
              <a:spcBef>
                <a:spcPts val="0"/>
              </a:spcBef>
              <a:spcAft>
                <a:spcPts val="0"/>
              </a:spcAft>
              <a:buNone/>
            </a:pPr>
            <a:r>
              <a:rPr lang="en" sz="1600">
                <a:latin typeface="Prata"/>
                <a:ea typeface="Prata"/>
                <a:cs typeface="Prata"/>
                <a:sym typeface="Prata"/>
              </a:rPr>
              <a:t>Stroke</a:t>
            </a:r>
            <a:endParaRPr sz="1600">
              <a:latin typeface="Prata"/>
              <a:ea typeface="Prata"/>
              <a:cs typeface="Prata"/>
              <a:sym typeface="Prata"/>
            </a:endParaRPr>
          </a:p>
        </p:txBody>
      </p:sp>
      <p:sp>
        <p:nvSpPr>
          <p:cNvPr id="407" name="Google Shape;407;p45"/>
          <p:cNvSpPr txBox="1"/>
          <p:nvPr/>
        </p:nvSpPr>
        <p:spPr>
          <a:xfrm>
            <a:off x="1848613" y="4286200"/>
            <a:ext cx="17145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latin typeface="Exo"/>
                <a:ea typeface="Exo"/>
                <a:cs typeface="Exo"/>
                <a:sym typeface="Exo"/>
              </a:rPr>
              <a:t>Zhang Xiang</a:t>
            </a:r>
            <a:endParaRPr sz="2000" b="1">
              <a:latin typeface="Exo"/>
              <a:ea typeface="Exo"/>
              <a:cs typeface="Exo"/>
              <a:sym typeface="Exo"/>
            </a:endParaRPr>
          </a:p>
          <a:p>
            <a:pPr marL="0" lvl="0" indent="0" algn="ctr" rtl="0">
              <a:spcBef>
                <a:spcPts val="0"/>
              </a:spcBef>
              <a:spcAft>
                <a:spcPts val="0"/>
              </a:spcAft>
              <a:buNone/>
            </a:pPr>
            <a:r>
              <a:rPr lang="en" sz="1600">
                <a:latin typeface="Prata"/>
                <a:ea typeface="Prata"/>
                <a:cs typeface="Prata"/>
                <a:sym typeface="Prata"/>
              </a:rPr>
              <a:t>Diabetes</a:t>
            </a:r>
            <a:endParaRPr sz="1600">
              <a:latin typeface="Prata"/>
              <a:ea typeface="Prata"/>
              <a:cs typeface="Prata"/>
              <a:sym typeface="Prata"/>
            </a:endParaRPr>
          </a:p>
        </p:txBody>
      </p:sp>
      <p:sp>
        <p:nvSpPr>
          <p:cNvPr id="408" name="Google Shape;408;p45"/>
          <p:cNvSpPr txBox="1"/>
          <p:nvPr/>
        </p:nvSpPr>
        <p:spPr>
          <a:xfrm>
            <a:off x="5606113" y="4240600"/>
            <a:ext cx="17145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latin typeface="Exo"/>
                <a:ea typeface="Exo"/>
                <a:cs typeface="Exo"/>
                <a:sym typeface="Exo"/>
              </a:rPr>
              <a:t>Rawtbhik</a:t>
            </a:r>
            <a:endParaRPr sz="2000" b="1">
              <a:latin typeface="Exo"/>
              <a:ea typeface="Exo"/>
              <a:cs typeface="Exo"/>
              <a:sym typeface="Exo"/>
            </a:endParaRPr>
          </a:p>
          <a:p>
            <a:pPr marL="0" lvl="0" indent="0" algn="ctr" rtl="0">
              <a:spcBef>
                <a:spcPts val="0"/>
              </a:spcBef>
              <a:spcAft>
                <a:spcPts val="0"/>
              </a:spcAft>
              <a:buNone/>
            </a:pPr>
            <a:r>
              <a:rPr lang="en" sz="1600">
                <a:latin typeface="Prata"/>
                <a:ea typeface="Prata"/>
                <a:cs typeface="Prata"/>
                <a:sym typeface="Prata"/>
              </a:rPr>
              <a:t>Diabetes</a:t>
            </a:r>
            <a:endParaRPr sz="1600">
              <a:latin typeface="Prata"/>
              <a:ea typeface="Prata"/>
              <a:cs typeface="Prata"/>
              <a:sym typeface="Prata"/>
            </a:endParaRPr>
          </a:p>
        </p:txBody>
      </p:sp>
      <p:cxnSp>
        <p:nvCxnSpPr>
          <p:cNvPr id="409" name="Google Shape;409;p45"/>
          <p:cNvCxnSpPr/>
          <p:nvPr/>
        </p:nvCxnSpPr>
        <p:spPr>
          <a:xfrm>
            <a:off x="5138763" y="4286200"/>
            <a:ext cx="600000" cy="296700"/>
          </a:xfrm>
          <a:prstGeom prst="bentConnector3">
            <a:avLst>
              <a:gd name="adj1" fmla="val -4"/>
            </a:avLst>
          </a:prstGeom>
          <a:noFill/>
          <a:ln w="28575" cap="flat" cmpd="sng">
            <a:solidFill>
              <a:schemeClr val="dk1"/>
            </a:solidFill>
            <a:prstDash val="solid"/>
            <a:round/>
            <a:headEnd type="none" w="med" len="med"/>
            <a:tailEnd type="none" w="med" len="med"/>
          </a:ln>
        </p:spPr>
      </p:cxnSp>
      <p:cxnSp>
        <p:nvCxnSpPr>
          <p:cNvPr id="410" name="Google Shape;410;p45"/>
          <p:cNvCxnSpPr/>
          <p:nvPr/>
        </p:nvCxnSpPr>
        <p:spPr>
          <a:xfrm rot="-5400000">
            <a:off x="3561938" y="4307050"/>
            <a:ext cx="387900" cy="255000"/>
          </a:xfrm>
          <a:prstGeom prst="bentConnector3">
            <a:avLst>
              <a:gd name="adj1" fmla="val 0"/>
            </a:avLst>
          </a:prstGeom>
          <a:noFill/>
          <a:ln w="28575" cap="flat" cmpd="sng">
            <a:solidFill>
              <a:schemeClr val="dk1"/>
            </a:solidFill>
            <a:prstDash val="solid"/>
            <a:round/>
            <a:headEnd type="none" w="med" len="med"/>
            <a:tailEnd type="none" w="med" len="med"/>
          </a:ln>
        </p:spPr>
      </p:cxnSp>
      <p:cxnSp>
        <p:nvCxnSpPr>
          <p:cNvPr id="411" name="Google Shape;411;p45"/>
          <p:cNvCxnSpPr/>
          <p:nvPr/>
        </p:nvCxnSpPr>
        <p:spPr>
          <a:xfrm>
            <a:off x="1848613" y="1805625"/>
            <a:ext cx="600000" cy="296700"/>
          </a:xfrm>
          <a:prstGeom prst="bentConnector3">
            <a:avLst>
              <a:gd name="adj1" fmla="val 1692"/>
            </a:avLst>
          </a:prstGeom>
          <a:noFill/>
          <a:ln w="28575" cap="flat" cmpd="sng">
            <a:solidFill>
              <a:schemeClr val="dk1"/>
            </a:solidFill>
            <a:prstDash val="solid"/>
            <a:round/>
            <a:headEnd type="none" w="med" len="med"/>
            <a:tailEnd type="none" w="med" len="med"/>
          </a:ln>
        </p:spPr>
      </p:cxnSp>
      <p:cxnSp>
        <p:nvCxnSpPr>
          <p:cNvPr id="412" name="Google Shape;412;p45"/>
          <p:cNvCxnSpPr/>
          <p:nvPr/>
        </p:nvCxnSpPr>
        <p:spPr>
          <a:xfrm rot="10800000" flipH="1">
            <a:off x="6659338" y="1752225"/>
            <a:ext cx="489000" cy="403500"/>
          </a:xfrm>
          <a:prstGeom prst="bentConnector3">
            <a:avLst>
              <a:gd name="adj1" fmla="val 98088"/>
            </a:avLst>
          </a:prstGeom>
          <a:noFill/>
          <a:ln w="28575" cap="flat" cmpd="sng">
            <a:solidFill>
              <a:schemeClr val="dk1"/>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83"/>
          <p:cNvSpPr txBox="1">
            <a:spLocks noGrp="1"/>
          </p:cNvSpPr>
          <p:nvPr>
            <p:ph type="title"/>
          </p:nvPr>
        </p:nvSpPr>
        <p:spPr>
          <a:xfrm>
            <a:off x="1384500" y="308325"/>
            <a:ext cx="6375000" cy="8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Support Vector Machine</a:t>
            </a:r>
            <a:endParaRPr sz="4000"/>
          </a:p>
          <a:p>
            <a:pPr marL="0" lvl="0" indent="0" algn="ctr" rtl="0">
              <a:spcBef>
                <a:spcPts val="0"/>
              </a:spcBef>
              <a:spcAft>
                <a:spcPts val="0"/>
              </a:spcAft>
              <a:buNone/>
            </a:pPr>
            <a:r>
              <a:rPr lang="en" sz="2000" b="0" i="1"/>
              <a:t>Relative Importance</a:t>
            </a:r>
            <a:endParaRPr sz="4000"/>
          </a:p>
        </p:txBody>
      </p:sp>
      <p:pic>
        <p:nvPicPr>
          <p:cNvPr id="825" name="Google Shape;825;p83"/>
          <p:cNvPicPr preferRelativeResize="0"/>
          <p:nvPr/>
        </p:nvPicPr>
        <p:blipFill>
          <a:blip r:embed="rId3">
            <a:alphaModFix/>
          </a:blip>
          <a:stretch>
            <a:fillRect/>
          </a:stretch>
        </p:blipFill>
        <p:spPr>
          <a:xfrm>
            <a:off x="1316225" y="1279225"/>
            <a:ext cx="6511526" cy="3472150"/>
          </a:xfrm>
          <a:prstGeom prst="rect">
            <a:avLst/>
          </a:prstGeom>
          <a:noFill/>
          <a:ln>
            <a:noFill/>
          </a:ln>
        </p:spPr>
      </p:pic>
      <p:pic>
        <p:nvPicPr>
          <p:cNvPr id="826" name="Google Shape;826;p83"/>
          <p:cNvPicPr preferRelativeResize="0"/>
          <p:nvPr/>
        </p:nvPicPr>
        <p:blipFill>
          <a:blip r:embed="rId4">
            <a:alphaModFix/>
          </a:blip>
          <a:stretch>
            <a:fillRect/>
          </a:stretch>
        </p:blipFill>
        <p:spPr>
          <a:xfrm>
            <a:off x="3578375" y="1601750"/>
            <a:ext cx="2283050" cy="294375"/>
          </a:xfrm>
          <a:prstGeom prst="rect">
            <a:avLst/>
          </a:prstGeom>
          <a:noFill/>
          <a:ln>
            <a:noFill/>
          </a:ln>
          <a:effectLst>
            <a:outerShdw blurRad="57150" dist="47625" dir="6600000" algn="bl" rotWithShape="0">
              <a:srgbClr val="000000">
                <a:alpha val="50000"/>
              </a:srgbClr>
            </a:outerShdw>
          </a:effectLst>
        </p:spPr>
      </p:pic>
      <p:sp>
        <p:nvSpPr>
          <p:cNvPr id="827" name="Google Shape;827;p83"/>
          <p:cNvSpPr/>
          <p:nvPr/>
        </p:nvSpPr>
        <p:spPr>
          <a:xfrm>
            <a:off x="1457875" y="3759550"/>
            <a:ext cx="983100" cy="572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6"/>
                                        </p:tgtEl>
                                        <p:attrNameLst>
                                          <p:attrName>style.visibility</p:attrName>
                                        </p:attrNameLst>
                                      </p:cBhvr>
                                      <p:to>
                                        <p:strVal val="visible"/>
                                      </p:to>
                                    </p:set>
                                    <p:animEffect transition="in" filter="fade">
                                      <p:cBhvr>
                                        <p:cTn id="7" dur="1000"/>
                                        <p:tgtEl>
                                          <p:spTgt spid="8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27"/>
                                        </p:tgtEl>
                                        <p:attrNameLst>
                                          <p:attrName>style.visibility</p:attrName>
                                        </p:attrNameLst>
                                      </p:cBhvr>
                                      <p:to>
                                        <p:strVal val="visible"/>
                                      </p:to>
                                    </p:set>
                                    <p:animEffect transition="in" filter="fade">
                                      <p:cBhvr>
                                        <p:cTn id="12" dur="1000"/>
                                        <p:tgtEl>
                                          <p:spTgt spid="8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84"/>
          <p:cNvSpPr txBox="1">
            <a:spLocks noGrp="1"/>
          </p:cNvSpPr>
          <p:nvPr>
            <p:ph type="title"/>
          </p:nvPr>
        </p:nvSpPr>
        <p:spPr>
          <a:xfrm>
            <a:off x="1384500" y="221125"/>
            <a:ext cx="6375000" cy="9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Support Vector Machine</a:t>
            </a:r>
            <a:endParaRPr sz="4000"/>
          </a:p>
          <a:p>
            <a:pPr marL="0" lvl="0" indent="0" algn="ctr" rtl="0">
              <a:spcBef>
                <a:spcPts val="0"/>
              </a:spcBef>
              <a:spcAft>
                <a:spcPts val="0"/>
              </a:spcAft>
              <a:buNone/>
            </a:pPr>
            <a:r>
              <a:rPr lang="en" sz="2000" b="0" i="1"/>
              <a:t>Misclassification</a:t>
            </a:r>
            <a:endParaRPr sz="4000"/>
          </a:p>
        </p:txBody>
      </p:sp>
      <p:pic>
        <p:nvPicPr>
          <p:cNvPr id="833" name="Google Shape;833;p84"/>
          <p:cNvPicPr preferRelativeResize="0"/>
          <p:nvPr/>
        </p:nvPicPr>
        <p:blipFill>
          <a:blip r:embed="rId3">
            <a:alphaModFix/>
          </a:blip>
          <a:stretch>
            <a:fillRect/>
          </a:stretch>
        </p:blipFill>
        <p:spPr>
          <a:xfrm>
            <a:off x="239225" y="1279200"/>
            <a:ext cx="6529641" cy="3472151"/>
          </a:xfrm>
          <a:prstGeom prst="rect">
            <a:avLst/>
          </a:prstGeom>
          <a:noFill/>
          <a:ln>
            <a:noFill/>
          </a:ln>
        </p:spPr>
      </p:pic>
      <p:pic>
        <p:nvPicPr>
          <p:cNvPr id="834" name="Google Shape;834;p84"/>
          <p:cNvPicPr preferRelativeResize="0"/>
          <p:nvPr/>
        </p:nvPicPr>
        <p:blipFill>
          <a:blip r:embed="rId4">
            <a:alphaModFix/>
          </a:blip>
          <a:stretch>
            <a:fillRect/>
          </a:stretch>
        </p:blipFill>
        <p:spPr>
          <a:xfrm>
            <a:off x="239225" y="3719310"/>
            <a:ext cx="6529650" cy="1032040"/>
          </a:xfrm>
          <a:prstGeom prst="rect">
            <a:avLst/>
          </a:prstGeom>
          <a:noFill/>
          <a:ln>
            <a:noFill/>
          </a:ln>
          <a:effectLst>
            <a:outerShdw blurRad="57150" dist="47625" dir="7800000" algn="bl" rotWithShape="0">
              <a:srgbClr val="000000">
                <a:alpha val="50000"/>
              </a:srgbClr>
            </a:outerShdw>
          </a:effectLst>
        </p:spPr>
      </p:pic>
      <p:sp>
        <p:nvSpPr>
          <p:cNvPr id="835" name="Google Shape;835;p84"/>
          <p:cNvSpPr txBox="1"/>
          <p:nvPr/>
        </p:nvSpPr>
        <p:spPr>
          <a:xfrm>
            <a:off x="6832500" y="1737725"/>
            <a:ext cx="2311500" cy="255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Exo"/>
                <a:ea typeface="Exo"/>
                <a:cs typeface="Exo"/>
                <a:sym typeface="Exo"/>
              </a:rPr>
              <a:t>Accuracy (TP+TN/ Total)</a:t>
            </a:r>
            <a:endParaRPr>
              <a:latin typeface="Exo"/>
              <a:ea typeface="Exo"/>
              <a:cs typeface="Exo"/>
              <a:sym typeface="Exo"/>
            </a:endParaRPr>
          </a:p>
          <a:p>
            <a:pPr marL="0" lvl="0" indent="0" algn="l" rtl="0">
              <a:spcBef>
                <a:spcPts val="0"/>
              </a:spcBef>
              <a:spcAft>
                <a:spcPts val="0"/>
              </a:spcAft>
              <a:buNone/>
            </a:pPr>
            <a:r>
              <a:rPr lang="en">
                <a:latin typeface="Exo"/>
                <a:ea typeface="Exo"/>
                <a:cs typeface="Exo"/>
                <a:sym typeface="Exo"/>
              </a:rPr>
              <a:t>= 82.2 % </a:t>
            </a:r>
            <a:endParaRPr>
              <a:latin typeface="Exo"/>
              <a:ea typeface="Exo"/>
              <a:cs typeface="Exo"/>
              <a:sym typeface="Exo"/>
            </a:endParaRPr>
          </a:p>
          <a:p>
            <a:pPr marL="0" lvl="0" indent="0" algn="l" rtl="0">
              <a:spcBef>
                <a:spcPts val="0"/>
              </a:spcBef>
              <a:spcAft>
                <a:spcPts val="0"/>
              </a:spcAft>
              <a:buNone/>
            </a:pPr>
            <a:endParaRPr>
              <a:latin typeface="Exo"/>
              <a:ea typeface="Exo"/>
              <a:cs typeface="Exo"/>
              <a:sym typeface="Exo"/>
            </a:endParaRPr>
          </a:p>
          <a:p>
            <a:pPr marL="0" lvl="0" indent="0" algn="l" rtl="0">
              <a:spcBef>
                <a:spcPts val="0"/>
              </a:spcBef>
              <a:spcAft>
                <a:spcPts val="0"/>
              </a:spcAft>
              <a:buNone/>
            </a:pPr>
            <a:r>
              <a:rPr lang="en">
                <a:latin typeface="Exo"/>
                <a:ea typeface="Exo"/>
                <a:cs typeface="Exo"/>
                <a:sym typeface="Exo"/>
              </a:rPr>
              <a:t>Sensitivity (TP/ TP + FN)</a:t>
            </a:r>
            <a:endParaRPr>
              <a:latin typeface="Exo"/>
              <a:ea typeface="Exo"/>
              <a:cs typeface="Exo"/>
              <a:sym typeface="Exo"/>
            </a:endParaRPr>
          </a:p>
          <a:p>
            <a:pPr marL="0" lvl="0" indent="0" algn="l" rtl="0">
              <a:spcBef>
                <a:spcPts val="0"/>
              </a:spcBef>
              <a:spcAft>
                <a:spcPts val="0"/>
              </a:spcAft>
              <a:buNone/>
            </a:pPr>
            <a:r>
              <a:rPr lang="en">
                <a:latin typeface="Exo"/>
                <a:ea typeface="Exo"/>
                <a:cs typeface="Exo"/>
                <a:sym typeface="Exo"/>
              </a:rPr>
              <a:t>= 87.4%</a:t>
            </a:r>
            <a:endParaRPr>
              <a:latin typeface="Exo"/>
              <a:ea typeface="Exo"/>
              <a:cs typeface="Exo"/>
              <a:sym typeface="Exo"/>
            </a:endParaRPr>
          </a:p>
          <a:p>
            <a:pPr marL="0" lvl="0" indent="0" algn="l" rtl="0">
              <a:spcBef>
                <a:spcPts val="0"/>
              </a:spcBef>
              <a:spcAft>
                <a:spcPts val="0"/>
              </a:spcAft>
              <a:buNone/>
            </a:pPr>
            <a:endParaRPr>
              <a:latin typeface="Exo"/>
              <a:ea typeface="Exo"/>
              <a:cs typeface="Exo"/>
              <a:sym typeface="Exo"/>
            </a:endParaRPr>
          </a:p>
          <a:p>
            <a:pPr marL="0" lvl="0" indent="0" algn="l" rtl="0">
              <a:spcBef>
                <a:spcPts val="0"/>
              </a:spcBef>
              <a:spcAft>
                <a:spcPts val="0"/>
              </a:spcAft>
              <a:buNone/>
            </a:pPr>
            <a:r>
              <a:rPr lang="en">
                <a:latin typeface="Exo"/>
                <a:ea typeface="Exo"/>
                <a:cs typeface="Exo"/>
                <a:sym typeface="Exo"/>
              </a:rPr>
              <a:t>Specificity (TN/ TN + FP)</a:t>
            </a:r>
            <a:endParaRPr>
              <a:latin typeface="Exo"/>
              <a:ea typeface="Exo"/>
              <a:cs typeface="Exo"/>
              <a:sym typeface="Exo"/>
            </a:endParaRPr>
          </a:p>
          <a:p>
            <a:pPr marL="0" lvl="0" indent="0" algn="l" rtl="0">
              <a:spcBef>
                <a:spcPts val="0"/>
              </a:spcBef>
              <a:spcAft>
                <a:spcPts val="0"/>
              </a:spcAft>
              <a:buNone/>
            </a:pPr>
            <a:r>
              <a:rPr lang="en">
                <a:latin typeface="Exo"/>
                <a:ea typeface="Exo"/>
                <a:cs typeface="Exo"/>
                <a:sym typeface="Exo"/>
              </a:rPr>
              <a:t>= 80%</a:t>
            </a:r>
            <a:endParaRPr>
              <a:latin typeface="Exo"/>
              <a:ea typeface="Exo"/>
              <a:cs typeface="Exo"/>
              <a:sym typeface="Exo"/>
            </a:endParaRPr>
          </a:p>
          <a:p>
            <a:pPr marL="0" lvl="0" indent="0" algn="l" rtl="0">
              <a:spcBef>
                <a:spcPts val="0"/>
              </a:spcBef>
              <a:spcAft>
                <a:spcPts val="0"/>
              </a:spcAft>
              <a:buNone/>
            </a:pPr>
            <a:endParaRPr>
              <a:latin typeface="Exo"/>
              <a:ea typeface="Exo"/>
              <a:cs typeface="Exo"/>
              <a:sym typeface="Exo"/>
            </a:endParaRPr>
          </a:p>
          <a:p>
            <a:pPr marL="0" lvl="0" indent="0" algn="l" rtl="0">
              <a:spcBef>
                <a:spcPts val="0"/>
              </a:spcBef>
              <a:spcAft>
                <a:spcPts val="0"/>
              </a:spcAft>
              <a:buNone/>
            </a:pPr>
            <a:r>
              <a:rPr lang="en">
                <a:latin typeface="Exo"/>
                <a:ea typeface="Exo"/>
                <a:cs typeface="Exo"/>
                <a:sym typeface="Exo"/>
              </a:rPr>
              <a:t>Precision (TP/ TP + FP)</a:t>
            </a:r>
            <a:endParaRPr>
              <a:latin typeface="Exo"/>
              <a:ea typeface="Exo"/>
              <a:cs typeface="Exo"/>
              <a:sym typeface="Exo"/>
            </a:endParaRPr>
          </a:p>
          <a:p>
            <a:pPr marL="0" lvl="0" indent="0" algn="l" rtl="0">
              <a:spcBef>
                <a:spcPts val="0"/>
              </a:spcBef>
              <a:spcAft>
                <a:spcPts val="0"/>
              </a:spcAft>
              <a:buNone/>
            </a:pPr>
            <a:r>
              <a:rPr lang="en">
                <a:latin typeface="Exo"/>
                <a:ea typeface="Exo"/>
                <a:cs typeface="Exo"/>
                <a:sym typeface="Exo"/>
              </a:rPr>
              <a:t>= 79.1%</a:t>
            </a:r>
            <a:endParaRPr>
              <a:latin typeface="Exo"/>
              <a:ea typeface="Exo"/>
              <a:cs typeface="Exo"/>
              <a:sym typeface="Ex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4"/>
                                        </p:tgtEl>
                                        <p:attrNameLst>
                                          <p:attrName>style.visibility</p:attrName>
                                        </p:attrNameLst>
                                      </p:cBhvr>
                                      <p:to>
                                        <p:strVal val="visible"/>
                                      </p:to>
                                    </p:set>
                                    <p:animEffect transition="in" filter="fade">
                                      <p:cBhvr>
                                        <p:cTn id="7" dur="1000"/>
                                        <p:tgtEl>
                                          <p:spTgt spid="8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35"/>
                                        </p:tgtEl>
                                        <p:attrNameLst>
                                          <p:attrName>style.visibility</p:attrName>
                                        </p:attrNameLst>
                                      </p:cBhvr>
                                      <p:to>
                                        <p:strVal val="visible"/>
                                      </p:to>
                                    </p:set>
                                    <p:animEffect transition="in" filter="fade">
                                      <p:cBhvr>
                                        <p:cTn id="12" dur="1000"/>
                                        <p:tgtEl>
                                          <p:spTgt spid="8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85"/>
          <p:cNvSpPr txBox="1">
            <a:spLocks noGrp="1"/>
          </p:cNvSpPr>
          <p:nvPr>
            <p:ph type="title"/>
          </p:nvPr>
        </p:nvSpPr>
        <p:spPr>
          <a:xfrm>
            <a:off x="1384500" y="275625"/>
            <a:ext cx="6375000" cy="79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Support Vector Machine</a:t>
            </a:r>
            <a:endParaRPr sz="4000"/>
          </a:p>
          <a:p>
            <a:pPr marL="0" lvl="0" indent="0" algn="ctr" rtl="0">
              <a:spcBef>
                <a:spcPts val="0"/>
              </a:spcBef>
              <a:spcAft>
                <a:spcPts val="0"/>
              </a:spcAft>
              <a:buNone/>
            </a:pPr>
            <a:r>
              <a:rPr lang="en" sz="2000" b="0" i="1"/>
              <a:t>Lift</a:t>
            </a:r>
            <a:endParaRPr sz="4000"/>
          </a:p>
        </p:txBody>
      </p:sp>
      <p:pic>
        <p:nvPicPr>
          <p:cNvPr id="841" name="Google Shape;841;p85"/>
          <p:cNvPicPr preferRelativeResize="0"/>
          <p:nvPr/>
        </p:nvPicPr>
        <p:blipFill>
          <a:blip r:embed="rId3">
            <a:alphaModFix/>
          </a:blip>
          <a:stretch>
            <a:fillRect/>
          </a:stretch>
        </p:blipFill>
        <p:spPr>
          <a:xfrm>
            <a:off x="1153462" y="1243275"/>
            <a:ext cx="6837077" cy="36279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86"/>
          <p:cNvSpPr txBox="1">
            <a:spLocks noGrp="1"/>
          </p:cNvSpPr>
          <p:nvPr>
            <p:ph type="title"/>
          </p:nvPr>
        </p:nvSpPr>
        <p:spPr>
          <a:xfrm>
            <a:off x="1384500" y="221125"/>
            <a:ext cx="6375000" cy="86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Support Vector Machine</a:t>
            </a:r>
            <a:endParaRPr sz="4000"/>
          </a:p>
          <a:p>
            <a:pPr marL="0" lvl="0" indent="0" algn="ctr" rtl="0">
              <a:spcBef>
                <a:spcPts val="0"/>
              </a:spcBef>
              <a:spcAft>
                <a:spcPts val="0"/>
              </a:spcAft>
              <a:buNone/>
            </a:pPr>
            <a:r>
              <a:rPr lang="en" sz="2000" b="0" i="1">
                <a:solidFill>
                  <a:srgbClr val="202124"/>
                </a:solidFill>
              </a:rPr>
              <a:t>Receiver Operating Characteristic (ROC) curve</a:t>
            </a:r>
            <a:endParaRPr sz="2000" b="0" i="1"/>
          </a:p>
        </p:txBody>
      </p:sp>
      <p:pic>
        <p:nvPicPr>
          <p:cNvPr id="847" name="Google Shape;847;p86"/>
          <p:cNvPicPr preferRelativeResize="0"/>
          <p:nvPr/>
        </p:nvPicPr>
        <p:blipFill>
          <a:blip r:embed="rId3">
            <a:alphaModFix/>
          </a:blip>
          <a:stretch>
            <a:fillRect/>
          </a:stretch>
        </p:blipFill>
        <p:spPr>
          <a:xfrm>
            <a:off x="1200063" y="1366375"/>
            <a:ext cx="6743887" cy="34721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87"/>
          <p:cNvSpPr txBox="1">
            <a:spLocks noGrp="1"/>
          </p:cNvSpPr>
          <p:nvPr>
            <p:ph type="title"/>
          </p:nvPr>
        </p:nvSpPr>
        <p:spPr>
          <a:xfrm>
            <a:off x="2463750" y="84775"/>
            <a:ext cx="4216500" cy="8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Neural Network</a:t>
            </a:r>
            <a:endParaRPr sz="4000"/>
          </a:p>
          <a:p>
            <a:pPr marL="0" lvl="0" indent="0" algn="ctr" rtl="0">
              <a:spcBef>
                <a:spcPts val="0"/>
              </a:spcBef>
              <a:spcAft>
                <a:spcPts val="0"/>
              </a:spcAft>
              <a:buNone/>
            </a:pPr>
            <a:r>
              <a:rPr lang="en" sz="2000" b="0" i="1"/>
              <a:t>Hyperparameters Tuned</a:t>
            </a:r>
            <a:endParaRPr sz="4000"/>
          </a:p>
        </p:txBody>
      </p:sp>
      <p:pic>
        <p:nvPicPr>
          <p:cNvPr id="853" name="Google Shape;853;p87"/>
          <p:cNvPicPr preferRelativeResize="0"/>
          <p:nvPr/>
        </p:nvPicPr>
        <p:blipFill rotWithShape="1">
          <a:blip r:embed="rId3">
            <a:alphaModFix/>
          </a:blip>
          <a:srcRect l="1794" t="3800" r="1736" b="3512"/>
          <a:stretch/>
        </p:blipFill>
        <p:spPr>
          <a:xfrm>
            <a:off x="1892563" y="1808950"/>
            <a:ext cx="5358875" cy="2549950"/>
          </a:xfrm>
          <a:prstGeom prst="rect">
            <a:avLst/>
          </a:prstGeom>
          <a:noFill/>
          <a:ln>
            <a:noFill/>
          </a:ln>
        </p:spPr>
      </p:pic>
      <p:sp>
        <p:nvSpPr>
          <p:cNvPr id="854" name="Google Shape;854;p87"/>
          <p:cNvSpPr txBox="1"/>
          <p:nvPr/>
        </p:nvSpPr>
        <p:spPr>
          <a:xfrm>
            <a:off x="2352145" y="1377850"/>
            <a:ext cx="44397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Exo"/>
                <a:ea typeface="Exo"/>
                <a:cs typeface="Exo"/>
                <a:sym typeface="Exo"/>
              </a:rPr>
              <a:t>Hidden Layer &amp; Neurons</a:t>
            </a:r>
            <a:endParaRPr sz="1600">
              <a:latin typeface="Exo"/>
              <a:ea typeface="Exo"/>
              <a:cs typeface="Exo"/>
              <a:sym typeface="Ex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88"/>
          <p:cNvSpPr txBox="1">
            <a:spLocks noGrp="1"/>
          </p:cNvSpPr>
          <p:nvPr>
            <p:ph type="title"/>
          </p:nvPr>
        </p:nvSpPr>
        <p:spPr>
          <a:xfrm>
            <a:off x="2463750" y="84775"/>
            <a:ext cx="4216500" cy="8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Neural Network</a:t>
            </a:r>
            <a:endParaRPr sz="4000"/>
          </a:p>
          <a:p>
            <a:pPr marL="0" lvl="0" indent="0" algn="ctr" rtl="0">
              <a:spcBef>
                <a:spcPts val="0"/>
              </a:spcBef>
              <a:spcAft>
                <a:spcPts val="0"/>
              </a:spcAft>
              <a:buNone/>
            </a:pPr>
            <a:r>
              <a:rPr lang="en" sz="2000" b="0" i="1"/>
              <a:t>Hyperparameters Tuned</a:t>
            </a:r>
            <a:endParaRPr sz="4000"/>
          </a:p>
        </p:txBody>
      </p:sp>
      <p:sp>
        <p:nvSpPr>
          <p:cNvPr id="860" name="Google Shape;860;p88"/>
          <p:cNvSpPr txBox="1"/>
          <p:nvPr/>
        </p:nvSpPr>
        <p:spPr>
          <a:xfrm>
            <a:off x="2352145" y="1301575"/>
            <a:ext cx="44397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Exo"/>
                <a:ea typeface="Exo"/>
                <a:cs typeface="Exo"/>
                <a:sym typeface="Exo"/>
              </a:rPr>
              <a:t>L2 Regularisation</a:t>
            </a:r>
            <a:endParaRPr sz="1600">
              <a:latin typeface="Exo"/>
              <a:ea typeface="Exo"/>
              <a:cs typeface="Exo"/>
              <a:sym typeface="Exo"/>
            </a:endParaRPr>
          </a:p>
        </p:txBody>
      </p:sp>
      <p:pic>
        <p:nvPicPr>
          <p:cNvPr id="861" name="Google Shape;861;p88"/>
          <p:cNvPicPr preferRelativeResize="0"/>
          <p:nvPr/>
        </p:nvPicPr>
        <p:blipFill>
          <a:blip r:embed="rId3">
            <a:alphaModFix/>
          </a:blip>
          <a:stretch>
            <a:fillRect/>
          </a:stretch>
        </p:blipFill>
        <p:spPr>
          <a:xfrm>
            <a:off x="1423975" y="1732675"/>
            <a:ext cx="6296025" cy="2819400"/>
          </a:xfrm>
          <a:prstGeom prst="rect">
            <a:avLst/>
          </a:prstGeom>
          <a:noFill/>
          <a:ln>
            <a:noFill/>
          </a:ln>
        </p:spPr>
      </p:pic>
      <p:pic>
        <p:nvPicPr>
          <p:cNvPr id="862" name="Google Shape;862;p88"/>
          <p:cNvPicPr preferRelativeResize="0"/>
          <p:nvPr/>
        </p:nvPicPr>
        <p:blipFill>
          <a:blip r:embed="rId4">
            <a:alphaModFix/>
          </a:blip>
          <a:stretch>
            <a:fillRect/>
          </a:stretch>
        </p:blipFill>
        <p:spPr>
          <a:xfrm>
            <a:off x="1423988" y="1837700"/>
            <a:ext cx="6296025" cy="2609342"/>
          </a:xfrm>
          <a:prstGeom prst="rect">
            <a:avLst/>
          </a:prstGeom>
          <a:noFill/>
          <a:ln>
            <a:noFill/>
          </a:ln>
        </p:spPr>
      </p:pic>
      <p:pic>
        <p:nvPicPr>
          <p:cNvPr id="863" name="Google Shape;863;p88"/>
          <p:cNvPicPr preferRelativeResize="0"/>
          <p:nvPr/>
        </p:nvPicPr>
        <p:blipFill>
          <a:blip r:embed="rId5">
            <a:alphaModFix/>
          </a:blip>
          <a:stretch>
            <a:fillRect/>
          </a:stretch>
        </p:blipFill>
        <p:spPr>
          <a:xfrm>
            <a:off x="3255103" y="1732678"/>
            <a:ext cx="2633761" cy="2819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2"/>
                                        </p:tgtEl>
                                        <p:attrNameLst>
                                          <p:attrName>style.visibility</p:attrName>
                                        </p:attrNameLst>
                                      </p:cBhvr>
                                      <p:to>
                                        <p:strVal val="visible"/>
                                      </p:to>
                                    </p:set>
                                    <p:animEffect transition="in" filter="fade">
                                      <p:cBhvr>
                                        <p:cTn id="7" dur="1000"/>
                                        <p:tgtEl>
                                          <p:spTgt spid="86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1000"/>
                                          </p:stCondLst>
                                        </p:cTn>
                                        <p:tgtEl>
                                          <p:spTgt spid="862"/>
                                        </p:tgtEl>
                                        <p:attrNameLst>
                                          <p:attrName>style.visibility</p:attrName>
                                        </p:attrNameLst>
                                      </p:cBhvr>
                                      <p:to>
                                        <p:strVal val="hidden"/>
                                      </p:to>
                                    </p:set>
                                  </p:childTnLst>
                                </p:cTn>
                              </p:par>
                              <p:par>
                                <p:cTn id="12" presetID="1" presetClass="exit" presetSubtype="0" fill="hold" nodeType="withEffect">
                                  <p:stCondLst>
                                    <p:cond delay="0"/>
                                  </p:stCondLst>
                                  <p:childTnLst>
                                    <p:set>
                                      <p:cBhvr>
                                        <p:cTn id="13" dur="1" fill="hold">
                                          <p:stCondLst>
                                            <p:cond delay="1000"/>
                                          </p:stCondLst>
                                        </p:cTn>
                                        <p:tgtEl>
                                          <p:spTgt spid="861"/>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863"/>
                                        </p:tgtEl>
                                        <p:attrNameLst>
                                          <p:attrName>style.visibility</p:attrName>
                                        </p:attrNameLst>
                                      </p:cBhvr>
                                      <p:to>
                                        <p:strVal val="visible"/>
                                      </p:to>
                                    </p:set>
                                    <p:animEffect transition="in" filter="fade">
                                      <p:cBhvr>
                                        <p:cTn id="16" dur="1000"/>
                                        <p:tgtEl>
                                          <p:spTgt spid="8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89"/>
          <p:cNvSpPr txBox="1">
            <a:spLocks noGrp="1"/>
          </p:cNvSpPr>
          <p:nvPr>
            <p:ph type="title"/>
          </p:nvPr>
        </p:nvSpPr>
        <p:spPr>
          <a:xfrm>
            <a:off x="2463750" y="84775"/>
            <a:ext cx="4216500" cy="8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Neural Network</a:t>
            </a:r>
            <a:endParaRPr sz="4000"/>
          </a:p>
          <a:p>
            <a:pPr marL="0" lvl="0" indent="0" algn="ctr" rtl="0">
              <a:spcBef>
                <a:spcPts val="0"/>
              </a:spcBef>
              <a:spcAft>
                <a:spcPts val="0"/>
              </a:spcAft>
              <a:buNone/>
            </a:pPr>
            <a:r>
              <a:rPr lang="en" sz="2000" b="0" i="1"/>
              <a:t>Hyperparameters Tuned</a:t>
            </a:r>
            <a:endParaRPr sz="4000"/>
          </a:p>
        </p:txBody>
      </p:sp>
      <p:sp>
        <p:nvSpPr>
          <p:cNvPr id="869" name="Google Shape;869;p89"/>
          <p:cNvSpPr txBox="1"/>
          <p:nvPr/>
        </p:nvSpPr>
        <p:spPr>
          <a:xfrm>
            <a:off x="2352145" y="1301575"/>
            <a:ext cx="44397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Exo"/>
                <a:ea typeface="Exo"/>
                <a:cs typeface="Exo"/>
                <a:sym typeface="Exo"/>
              </a:rPr>
              <a:t>Optimisation method</a:t>
            </a:r>
            <a:endParaRPr sz="1600">
              <a:latin typeface="Exo"/>
              <a:ea typeface="Exo"/>
              <a:cs typeface="Exo"/>
              <a:sym typeface="Exo"/>
            </a:endParaRPr>
          </a:p>
        </p:txBody>
      </p:sp>
      <p:pic>
        <p:nvPicPr>
          <p:cNvPr id="870" name="Google Shape;870;p89"/>
          <p:cNvPicPr preferRelativeResize="0"/>
          <p:nvPr/>
        </p:nvPicPr>
        <p:blipFill>
          <a:blip r:embed="rId3">
            <a:alphaModFix/>
          </a:blip>
          <a:stretch>
            <a:fillRect/>
          </a:stretch>
        </p:blipFill>
        <p:spPr>
          <a:xfrm>
            <a:off x="2566025" y="1732675"/>
            <a:ext cx="4011949" cy="31060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90"/>
          <p:cNvSpPr txBox="1">
            <a:spLocks noGrp="1"/>
          </p:cNvSpPr>
          <p:nvPr>
            <p:ph type="title"/>
          </p:nvPr>
        </p:nvSpPr>
        <p:spPr>
          <a:xfrm>
            <a:off x="2463750" y="84775"/>
            <a:ext cx="4216500" cy="8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Neural Network</a:t>
            </a:r>
            <a:endParaRPr sz="4000"/>
          </a:p>
          <a:p>
            <a:pPr marL="0" lvl="0" indent="0" algn="ctr" rtl="0">
              <a:spcBef>
                <a:spcPts val="0"/>
              </a:spcBef>
              <a:spcAft>
                <a:spcPts val="0"/>
              </a:spcAft>
              <a:buNone/>
            </a:pPr>
            <a:r>
              <a:rPr lang="en" sz="2000" b="0" i="1"/>
              <a:t>Tuned comparisons</a:t>
            </a:r>
            <a:endParaRPr sz="4000"/>
          </a:p>
        </p:txBody>
      </p:sp>
      <p:graphicFrame>
        <p:nvGraphicFramePr>
          <p:cNvPr id="876" name="Google Shape;876;p90"/>
          <p:cNvGraphicFramePr/>
          <p:nvPr/>
        </p:nvGraphicFramePr>
        <p:xfrm>
          <a:off x="500325" y="1077947"/>
          <a:ext cx="3000000" cy="3000000"/>
        </p:xfrm>
        <a:graphic>
          <a:graphicData uri="http://schemas.openxmlformats.org/drawingml/2006/table">
            <a:tbl>
              <a:tblPr>
                <a:noFill/>
                <a:tableStyleId>{0C79639B-CB9E-4DAC-8792-940CE917F601}</a:tableStyleId>
              </a:tblPr>
              <a:tblGrid>
                <a:gridCol w="1375875">
                  <a:extLst>
                    <a:ext uri="{9D8B030D-6E8A-4147-A177-3AD203B41FA5}">
                      <a16:colId xmlns:a16="http://schemas.microsoft.com/office/drawing/2014/main" val="20000"/>
                    </a:ext>
                  </a:extLst>
                </a:gridCol>
                <a:gridCol w="3393250">
                  <a:extLst>
                    <a:ext uri="{9D8B030D-6E8A-4147-A177-3AD203B41FA5}">
                      <a16:colId xmlns:a16="http://schemas.microsoft.com/office/drawing/2014/main" val="20001"/>
                    </a:ext>
                  </a:extLst>
                </a:gridCol>
                <a:gridCol w="1097850">
                  <a:extLst>
                    <a:ext uri="{9D8B030D-6E8A-4147-A177-3AD203B41FA5}">
                      <a16:colId xmlns:a16="http://schemas.microsoft.com/office/drawing/2014/main" val="20002"/>
                    </a:ext>
                  </a:extLst>
                </a:gridCol>
                <a:gridCol w="1114875">
                  <a:extLst>
                    <a:ext uri="{9D8B030D-6E8A-4147-A177-3AD203B41FA5}">
                      <a16:colId xmlns:a16="http://schemas.microsoft.com/office/drawing/2014/main" val="20003"/>
                    </a:ext>
                  </a:extLst>
                </a:gridCol>
                <a:gridCol w="1314050">
                  <a:extLst>
                    <a:ext uri="{9D8B030D-6E8A-4147-A177-3AD203B41FA5}">
                      <a16:colId xmlns:a16="http://schemas.microsoft.com/office/drawing/2014/main" val="20004"/>
                    </a:ext>
                  </a:extLst>
                </a:gridCol>
              </a:tblGrid>
              <a:tr h="475850">
                <a:tc>
                  <a:txBody>
                    <a:bodyPr/>
                    <a:lstStyle/>
                    <a:p>
                      <a:pPr marL="0" lvl="0" indent="0" algn="l" rtl="0">
                        <a:spcBef>
                          <a:spcPts val="0"/>
                        </a:spcBef>
                        <a:spcAft>
                          <a:spcPts val="0"/>
                        </a:spcAft>
                        <a:buNone/>
                      </a:pPr>
                      <a:endParaRPr>
                        <a:solidFill>
                          <a:schemeClr val="dk1"/>
                        </a:solidFill>
                        <a:latin typeface="Open Sans"/>
                        <a:ea typeface="Open Sans"/>
                        <a:cs typeface="Open Sans"/>
                        <a:sym typeface="Open Sans"/>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Prata"/>
                          <a:ea typeface="Prata"/>
                          <a:cs typeface="Prata"/>
                          <a:sym typeface="Prata"/>
                        </a:rPr>
                        <a:t>Parameters Tuned</a:t>
                      </a:r>
                      <a:endParaRPr sz="1800" b="1">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800" b="1">
                          <a:solidFill>
                            <a:schemeClr val="dk1"/>
                          </a:solidFill>
                          <a:latin typeface="Prata"/>
                          <a:ea typeface="Prata"/>
                          <a:cs typeface="Prata"/>
                          <a:sym typeface="Prata"/>
                        </a:rPr>
                        <a:t>Misclass</a:t>
                      </a:r>
                      <a:endParaRPr sz="1800" b="1">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800" b="1">
                          <a:solidFill>
                            <a:schemeClr val="dk1"/>
                          </a:solidFill>
                          <a:latin typeface="Prata"/>
                          <a:ea typeface="Prata"/>
                          <a:cs typeface="Prata"/>
                          <a:sym typeface="Prata"/>
                        </a:rPr>
                        <a:t>ROC</a:t>
                      </a:r>
                      <a:endParaRPr sz="1800" b="1">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Clr>
                          <a:srgbClr val="D63E3D"/>
                        </a:buClr>
                        <a:buFont typeface="Arial"/>
                        <a:buNone/>
                      </a:pPr>
                      <a:r>
                        <a:rPr lang="en" sz="1800" b="1">
                          <a:solidFill>
                            <a:schemeClr val="dk1"/>
                          </a:solidFill>
                          <a:latin typeface="Prata"/>
                          <a:ea typeface="Prata"/>
                          <a:cs typeface="Prata"/>
                          <a:sym typeface="Prata"/>
                        </a:rPr>
                        <a:t>Lift @20%</a:t>
                      </a:r>
                      <a:endParaRPr sz="1800" b="1">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51575">
                <a:tc>
                  <a:txBody>
                    <a:bodyPr/>
                    <a:lstStyle/>
                    <a:p>
                      <a:pPr marL="0" lvl="0" indent="0" algn="l" rtl="0">
                        <a:spcBef>
                          <a:spcPts val="0"/>
                        </a:spcBef>
                        <a:spcAft>
                          <a:spcPts val="0"/>
                        </a:spcAft>
                        <a:buNone/>
                      </a:pPr>
                      <a:r>
                        <a:rPr lang="en" sz="1600" b="1">
                          <a:solidFill>
                            <a:schemeClr val="dk1"/>
                          </a:solidFill>
                          <a:latin typeface="Prata"/>
                          <a:ea typeface="Prata"/>
                          <a:cs typeface="Prata"/>
                          <a:sym typeface="Prata"/>
                        </a:rPr>
                        <a:t>Default</a:t>
                      </a:r>
                      <a:endParaRPr sz="1600" b="1">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b="1">
                          <a:solidFill>
                            <a:schemeClr val="dk1"/>
                          </a:solidFill>
                          <a:latin typeface="Exo"/>
                          <a:ea typeface="Exo"/>
                          <a:cs typeface="Exo"/>
                          <a:sym typeface="Exo"/>
                        </a:rPr>
                        <a:t>Hidden Layers</a:t>
                      </a:r>
                      <a:r>
                        <a:rPr lang="en">
                          <a:solidFill>
                            <a:schemeClr val="dk1"/>
                          </a:solidFill>
                          <a:latin typeface="Exo"/>
                          <a:ea typeface="Exo"/>
                          <a:cs typeface="Exo"/>
                          <a:sym typeface="Exo"/>
                        </a:rPr>
                        <a:t>: 1, </a:t>
                      </a:r>
                      <a:r>
                        <a:rPr lang="en" b="1">
                          <a:solidFill>
                            <a:schemeClr val="dk1"/>
                          </a:solidFill>
                          <a:latin typeface="Exo"/>
                          <a:ea typeface="Exo"/>
                          <a:cs typeface="Exo"/>
                          <a:sym typeface="Exo"/>
                        </a:rPr>
                        <a:t>L2</a:t>
                      </a:r>
                      <a:r>
                        <a:rPr lang="en">
                          <a:solidFill>
                            <a:schemeClr val="dk1"/>
                          </a:solidFill>
                          <a:latin typeface="Exo"/>
                          <a:ea typeface="Exo"/>
                          <a:cs typeface="Exo"/>
                          <a:sym typeface="Exo"/>
                        </a:rPr>
                        <a:t>: 1 </a:t>
                      </a:r>
                      <a:endParaRPr>
                        <a:solidFill>
                          <a:schemeClr val="dk1"/>
                        </a:solidFill>
                        <a:latin typeface="Exo"/>
                        <a:ea typeface="Exo"/>
                        <a:cs typeface="Exo"/>
                        <a:sym typeface="Exo"/>
                      </a:endParaRPr>
                    </a:p>
                    <a:p>
                      <a:pPr marL="0" lvl="0" indent="0" algn="l" rtl="0">
                        <a:spcBef>
                          <a:spcPts val="0"/>
                        </a:spcBef>
                        <a:spcAft>
                          <a:spcPts val="0"/>
                        </a:spcAft>
                        <a:buNone/>
                      </a:pPr>
                      <a:r>
                        <a:rPr lang="en" b="1">
                          <a:solidFill>
                            <a:schemeClr val="dk1"/>
                          </a:solidFill>
                          <a:latin typeface="Exo"/>
                          <a:ea typeface="Exo"/>
                          <a:cs typeface="Exo"/>
                          <a:sym typeface="Exo"/>
                        </a:rPr>
                        <a:t>Neurons</a:t>
                      </a:r>
                      <a:r>
                        <a:rPr lang="en">
                          <a:solidFill>
                            <a:schemeClr val="dk1"/>
                          </a:solidFill>
                          <a:latin typeface="Exo"/>
                          <a:ea typeface="Exo"/>
                          <a:cs typeface="Exo"/>
                          <a:sym typeface="Exo"/>
                        </a:rPr>
                        <a:t>: 10,</a:t>
                      </a:r>
                      <a:endParaRPr>
                        <a:solidFill>
                          <a:schemeClr val="dk1"/>
                        </a:solidFill>
                        <a:latin typeface="Exo"/>
                        <a:ea typeface="Exo"/>
                        <a:cs typeface="Exo"/>
                        <a:sym typeface="Exo"/>
                      </a:endParaRPr>
                    </a:p>
                    <a:p>
                      <a:pPr marL="0" lvl="0" indent="0" algn="l" rtl="0">
                        <a:spcBef>
                          <a:spcPts val="0"/>
                        </a:spcBef>
                        <a:spcAft>
                          <a:spcPts val="0"/>
                        </a:spcAft>
                        <a:buNone/>
                      </a:pPr>
                      <a:r>
                        <a:rPr lang="en" b="1">
                          <a:solidFill>
                            <a:schemeClr val="dk1"/>
                          </a:solidFill>
                          <a:latin typeface="Exo"/>
                          <a:ea typeface="Exo"/>
                          <a:cs typeface="Exo"/>
                          <a:sym typeface="Exo"/>
                        </a:rPr>
                        <a:t>Optimisation method</a:t>
                      </a:r>
                      <a:r>
                        <a:rPr lang="en">
                          <a:solidFill>
                            <a:schemeClr val="dk1"/>
                          </a:solidFill>
                          <a:latin typeface="Exo"/>
                          <a:ea typeface="Exo"/>
                          <a:cs typeface="Exo"/>
                          <a:sym typeface="Exo"/>
                        </a:rPr>
                        <a:t>: LBFGS</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0.2140</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0.5795</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1.6790 / 2.02</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451575">
                <a:tc>
                  <a:txBody>
                    <a:bodyPr/>
                    <a:lstStyle/>
                    <a:p>
                      <a:pPr marL="0" lvl="0" indent="0" algn="l" rtl="0">
                        <a:spcBef>
                          <a:spcPts val="0"/>
                        </a:spcBef>
                        <a:spcAft>
                          <a:spcPts val="0"/>
                        </a:spcAft>
                        <a:buNone/>
                      </a:pPr>
                      <a:r>
                        <a:rPr lang="en" sz="1600" b="1">
                          <a:solidFill>
                            <a:schemeClr val="dk1"/>
                          </a:solidFill>
                          <a:latin typeface="Prata"/>
                          <a:ea typeface="Prata"/>
                          <a:cs typeface="Prata"/>
                          <a:sym typeface="Prata"/>
                        </a:rPr>
                        <a:t>Tuned 1</a:t>
                      </a:r>
                      <a:endParaRPr sz="1600" b="1">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b="1">
                          <a:solidFill>
                            <a:schemeClr val="dk1"/>
                          </a:solidFill>
                          <a:latin typeface="Exo"/>
                          <a:ea typeface="Exo"/>
                          <a:cs typeface="Exo"/>
                          <a:sym typeface="Exo"/>
                        </a:rPr>
                        <a:t>Hidden Layers</a:t>
                      </a:r>
                      <a:r>
                        <a:rPr lang="en">
                          <a:solidFill>
                            <a:schemeClr val="dk1"/>
                          </a:solidFill>
                          <a:latin typeface="Exo"/>
                          <a:ea typeface="Exo"/>
                          <a:cs typeface="Exo"/>
                          <a:sym typeface="Exo"/>
                        </a:rPr>
                        <a:t>: 2, </a:t>
                      </a:r>
                      <a:r>
                        <a:rPr lang="en" b="1">
                          <a:solidFill>
                            <a:schemeClr val="dk1"/>
                          </a:solidFill>
                          <a:latin typeface="Exo"/>
                          <a:ea typeface="Exo"/>
                          <a:cs typeface="Exo"/>
                          <a:sym typeface="Exo"/>
                        </a:rPr>
                        <a:t>L2</a:t>
                      </a:r>
                      <a:r>
                        <a:rPr lang="en">
                          <a:solidFill>
                            <a:schemeClr val="dk1"/>
                          </a:solidFill>
                          <a:latin typeface="Exo"/>
                          <a:ea typeface="Exo"/>
                          <a:cs typeface="Exo"/>
                          <a:sym typeface="Exo"/>
                        </a:rPr>
                        <a:t>: 0.01 </a:t>
                      </a:r>
                      <a:r>
                        <a:rPr lang="en" b="1">
                          <a:solidFill>
                            <a:schemeClr val="dk1"/>
                          </a:solidFill>
                          <a:latin typeface="Exo"/>
                          <a:ea typeface="Exo"/>
                          <a:cs typeface="Exo"/>
                          <a:sym typeface="Exo"/>
                        </a:rPr>
                        <a:t>Neurons</a:t>
                      </a:r>
                      <a:r>
                        <a:rPr lang="en">
                          <a:solidFill>
                            <a:schemeClr val="dk1"/>
                          </a:solidFill>
                          <a:latin typeface="Exo"/>
                          <a:ea typeface="Exo"/>
                          <a:cs typeface="Exo"/>
                          <a:sym typeface="Exo"/>
                        </a:rPr>
                        <a:t>: 20, </a:t>
                      </a:r>
                      <a:endParaRPr>
                        <a:solidFill>
                          <a:schemeClr val="dk1"/>
                        </a:solidFill>
                        <a:latin typeface="Exo"/>
                        <a:ea typeface="Exo"/>
                        <a:cs typeface="Exo"/>
                        <a:sym typeface="Exo"/>
                      </a:endParaRPr>
                    </a:p>
                    <a:p>
                      <a:pPr marL="0" lvl="0" indent="0" algn="l" rtl="0">
                        <a:spcBef>
                          <a:spcPts val="0"/>
                        </a:spcBef>
                        <a:spcAft>
                          <a:spcPts val="0"/>
                        </a:spcAft>
                        <a:buNone/>
                      </a:pPr>
                      <a:r>
                        <a:rPr lang="en" b="1">
                          <a:solidFill>
                            <a:schemeClr val="dk1"/>
                          </a:solidFill>
                          <a:latin typeface="Exo"/>
                          <a:ea typeface="Exo"/>
                          <a:cs typeface="Exo"/>
                          <a:sym typeface="Exo"/>
                        </a:rPr>
                        <a:t>Optimisation method</a:t>
                      </a:r>
                      <a:r>
                        <a:rPr lang="en">
                          <a:solidFill>
                            <a:schemeClr val="dk1"/>
                          </a:solidFill>
                          <a:latin typeface="Exo"/>
                          <a:ea typeface="Exo"/>
                          <a:cs typeface="Exo"/>
                          <a:sym typeface="Exo"/>
                        </a:rPr>
                        <a:t>: SGD</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0.4354</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0.5988</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1.7979 / 2.02</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451575">
                <a:tc>
                  <a:txBody>
                    <a:bodyPr/>
                    <a:lstStyle/>
                    <a:p>
                      <a:pPr marL="0" lvl="0" indent="0" algn="l" rtl="0">
                        <a:spcBef>
                          <a:spcPts val="0"/>
                        </a:spcBef>
                        <a:spcAft>
                          <a:spcPts val="0"/>
                        </a:spcAft>
                        <a:buNone/>
                      </a:pPr>
                      <a:r>
                        <a:rPr lang="en" sz="1600" b="1">
                          <a:solidFill>
                            <a:schemeClr val="dk1"/>
                          </a:solidFill>
                          <a:latin typeface="Prata"/>
                          <a:ea typeface="Prata"/>
                          <a:cs typeface="Prata"/>
                          <a:sym typeface="Prata"/>
                        </a:rPr>
                        <a:t>Tuned 2</a:t>
                      </a:r>
                      <a:endParaRPr sz="1600" b="1">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b="1">
                          <a:solidFill>
                            <a:schemeClr val="dk1"/>
                          </a:solidFill>
                          <a:latin typeface="Exo"/>
                          <a:ea typeface="Exo"/>
                          <a:cs typeface="Exo"/>
                          <a:sym typeface="Exo"/>
                        </a:rPr>
                        <a:t>Hidden Layers</a:t>
                      </a:r>
                      <a:r>
                        <a:rPr lang="en">
                          <a:solidFill>
                            <a:schemeClr val="dk1"/>
                          </a:solidFill>
                          <a:latin typeface="Exo"/>
                          <a:ea typeface="Exo"/>
                          <a:cs typeface="Exo"/>
                          <a:sym typeface="Exo"/>
                        </a:rPr>
                        <a:t>: 2, </a:t>
                      </a:r>
                      <a:r>
                        <a:rPr lang="en" b="1">
                          <a:solidFill>
                            <a:schemeClr val="dk1"/>
                          </a:solidFill>
                          <a:latin typeface="Exo"/>
                          <a:ea typeface="Exo"/>
                          <a:cs typeface="Exo"/>
                          <a:sym typeface="Exo"/>
                        </a:rPr>
                        <a:t>L2</a:t>
                      </a:r>
                      <a:r>
                        <a:rPr lang="en">
                          <a:solidFill>
                            <a:schemeClr val="dk1"/>
                          </a:solidFill>
                          <a:latin typeface="Exo"/>
                          <a:ea typeface="Exo"/>
                          <a:cs typeface="Exo"/>
                          <a:sym typeface="Exo"/>
                        </a:rPr>
                        <a:t>: 0.00046 </a:t>
                      </a:r>
                      <a:r>
                        <a:rPr lang="en" b="1">
                          <a:solidFill>
                            <a:schemeClr val="dk1"/>
                          </a:solidFill>
                          <a:latin typeface="Exo"/>
                          <a:ea typeface="Exo"/>
                          <a:cs typeface="Exo"/>
                          <a:sym typeface="Exo"/>
                        </a:rPr>
                        <a:t>Neurons</a:t>
                      </a:r>
                      <a:r>
                        <a:rPr lang="en">
                          <a:solidFill>
                            <a:schemeClr val="dk1"/>
                          </a:solidFill>
                          <a:latin typeface="Exo"/>
                          <a:ea typeface="Exo"/>
                          <a:cs typeface="Exo"/>
                          <a:sym typeface="Exo"/>
                        </a:rPr>
                        <a:t>: 20, 30</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0.1679</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0.6672</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1.7682 / 2.02</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451575">
                <a:tc>
                  <a:txBody>
                    <a:bodyPr/>
                    <a:lstStyle/>
                    <a:p>
                      <a:pPr marL="0" lvl="0" indent="0" algn="l" rtl="0">
                        <a:spcBef>
                          <a:spcPts val="0"/>
                        </a:spcBef>
                        <a:spcAft>
                          <a:spcPts val="0"/>
                        </a:spcAft>
                        <a:buNone/>
                      </a:pPr>
                      <a:r>
                        <a:rPr lang="en" sz="1600" b="1">
                          <a:solidFill>
                            <a:schemeClr val="dk1"/>
                          </a:solidFill>
                          <a:latin typeface="Prata"/>
                          <a:ea typeface="Prata"/>
                          <a:cs typeface="Prata"/>
                          <a:sym typeface="Prata"/>
                        </a:rPr>
                        <a:t>Tuned with Selected Var</a:t>
                      </a:r>
                      <a:endParaRPr sz="1600" b="1">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b="1">
                          <a:solidFill>
                            <a:schemeClr val="dk1"/>
                          </a:solidFill>
                          <a:latin typeface="Exo"/>
                          <a:ea typeface="Exo"/>
                          <a:cs typeface="Exo"/>
                          <a:sym typeface="Exo"/>
                        </a:rPr>
                        <a:t>Hidden Layers</a:t>
                      </a:r>
                      <a:r>
                        <a:rPr lang="en">
                          <a:solidFill>
                            <a:schemeClr val="dk1"/>
                          </a:solidFill>
                          <a:latin typeface="Exo"/>
                          <a:ea typeface="Exo"/>
                          <a:cs typeface="Exo"/>
                          <a:sym typeface="Exo"/>
                        </a:rPr>
                        <a:t>: 2, </a:t>
                      </a:r>
                      <a:r>
                        <a:rPr lang="en" b="1">
                          <a:solidFill>
                            <a:schemeClr val="dk1"/>
                          </a:solidFill>
                          <a:latin typeface="Exo"/>
                          <a:ea typeface="Exo"/>
                          <a:cs typeface="Exo"/>
                          <a:sym typeface="Exo"/>
                        </a:rPr>
                        <a:t>L2</a:t>
                      </a:r>
                      <a:r>
                        <a:rPr lang="en">
                          <a:solidFill>
                            <a:schemeClr val="dk1"/>
                          </a:solidFill>
                          <a:latin typeface="Exo"/>
                          <a:ea typeface="Exo"/>
                          <a:cs typeface="Exo"/>
                          <a:sym typeface="Exo"/>
                        </a:rPr>
                        <a:t>: 0.000046 </a:t>
                      </a:r>
                      <a:r>
                        <a:rPr lang="en" b="1">
                          <a:solidFill>
                            <a:schemeClr val="dk1"/>
                          </a:solidFill>
                          <a:latin typeface="Exo"/>
                          <a:ea typeface="Exo"/>
                          <a:cs typeface="Exo"/>
                          <a:sym typeface="Exo"/>
                        </a:rPr>
                        <a:t>Neurons</a:t>
                      </a:r>
                      <a:r>
                        <a:rPr lang="en">
                          <a:solidFill>
                            <a:schemeClr val="dk1"/>
                          </a:solidFill>
                          <a:latin typeface="Exo"/>
                          <a:ea typeface="Exo"/>
                          <a:cs typeface="Exo"/>
                          <a:sym typeface="Exo"/>
                        </a:rPr>
                        <a:t>: 10, 14</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0.1991</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0.6033</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1.7608 / 2.02</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pic>
        <p:nvPicPr>
          <p:cNvPr id="877" name="Google Shape;877;p90"/>
          <p:cNvPicPr preferRelativeResize="0"/>
          <p:nvPr/>
        </p:nvPicPr>
        <p:blipFill rotWithShape="1">
          <a:blip r:embed="rId3">
            <a:alphaModFix/>
          </a:blip>
          <a:srcRect l="60513" t="15763" r="16584" b="61860"/>
          <a:stretch/>
        </p:blipFill>
        <p:spPr>
          <a:xfrm rot="1097333" flipH="1">
            <a:off x="363400" y="4169176"/>
            <a:ext cx="783702" cy="765697"/>
          </a:xfrm>
          <a:prstGeom prst="rect">
            <a:avLst/>
          </a:prstGeom>
          <a:noFill/>
          <a:ln>
            <a:noFill/>
          </a:ln>
        </p:spPr>
      </p:pic>
      <p:sp>
        <p:nvSpPr>
          <p:cNvPr id="878" name="Google Shape;878;p90"/>
          <p:cNvSpPr txBox="1"/>
          <p:nvPr/>
        </p:nvSpPr>
        <p:spPr>
          <a:xfrm>
            <a:off x="1247450" y="4288175"/>
            <a:ext cx="17058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1"/>
                </a:solidFill>
                <a:latin typeface="Prata"/>
                <a:ea typeface="Prata"/>
                <a:cs typeface="Prata"/>
                <a:sym typeface="Prata"/>
              </a:rPr>
              <a:t>Best Model: </a:t>
            </a:r>
            <a:endParaRPr sz="2000" b="1">
              <a:solidFill>
                <a:schemeClr val="dk1"/>
              </a:solidFill>
              <a:latin typeface="Prata"/>
              <a:ea typeface="Prata"/>
              <a:cs typeface="Prata"/>
              <a:sym typeface="Prata"/>
            </a:endParaRPr>
          </a:p>
        </p:txBody>
      </p:sp>
      <p:sp>
        <p:nvSpPr>
          <p:cNvPr id="879" name="Google Shape;879;p90"/>
          <p:cNvSpPr txBox="1"/>
          <p:nvPr/>
        </p:nvSpPr>
        <p:spPr>
          <a:xfrm>
            <a:off x="2844275" y="4198025"/>
            <a:ext cx="60273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dk1"/>
                </a:solidFill>
                <a:latin typeface="Exo"/>
                <a:ea typeface="Exo"/>
                <a:cs typeface="Exo"/>
                <a:sym typeface="Exo"/>
              </a:rPr>
              <a:t>Tuned 2 - 2 Hidden Layers, 0.00046 L2, </a:t>
            </a:r>
            <a:endParaRPr sz="1700">
              <a:solidFill>
                <a:schemeClr val="dk1"/>
              </a:solidFill>
              <a:latin typeface="Exo"/>
              <a:ea typeface="Exo"/>
              <a:cs typeface="Exo"/>
              <a:sym typeface="Exo"/>
            </a:endParaRPr>
          </a:p>
          <a:p>
            <a:pPr marL="0" lvl="0" indent="0" algn="l" rtl="0">
              <a:spcBef>
                <a:spcPts val="0"/>
              </a:spcBef>
              <a:spcAft>
                <a:spcPts val="0"/>
              </a:spcAft>
              <a:buNone/>
            </a:pPr>
            <a:r>
              <a:rPr lang="en" sz="1700">
                <a:solidFill>
                  <a:schemeClr val="dk1"/>
                </a:solidFill>
                <a:latin typeface="Exo"/>
                <a:ea typeface="Exo"/>
                <a:cs typeface="Exo"/>
                <a:sym typeface="Exo"/>
              </a:rPr>
              <a:t>20 &amp; 30 Neurons (83 .2% accuracy)</a:t>
            </a:r>
            <a:endParaRPr/>
          </a:p>
        </p:txBody>
      </p:sp>
      <p:sp>
        <p:nvSpPr>
          <p:cNvPr id="880" name="Google Shape;880;p90"/>
          <p:cNvSpPr/>
          <p:nvPr/>
        </p:nvSpPr>
        <p:spPr>
          <a:xfrm>
            <a:off x="509475" y="2799250"/>
            <a:ext cx="8277600" cy="672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8"/>
                                        </p:tgtEl>
                                        <p:attrNameLst>
                                          <p:attrName>style.visibility</p:attrName>
                                        </p:attrNameLst>
                                      </p:cBhvr>
                                      <p:to>
                                        <p:strVal val="visible"/>
                                      </p:to>
                                    </p:set>
                                    <p:animEffect transition="in" filter="fade">
                                      <p:cBhvr>
                                        <p:cTn id="7" dur="1000"/>
                                        <p:tgtEl>
                                          <p:spTgt spid="878"/>
                                        </p:tgtEl>
                                      </p:cBhvr>
                                    </p:animEffect>
                                  </p:childTnLst>
                                </p:cTn>
                              </p:par>
                              <p:par>
                                <p:cTn id="8" presetID="10" presetClass="entr" presetSubtype="0" fill="hold" nodeType="withEffect">
                                  <p:stCondLst>
                                    <p:cond delay="0"/>
                                  </p:stCondLst>
                                  <p:childTnLst>
                                    <p:set>
                                      <p:cBhvr>
                                        <p:cTn id="9" dur="1" fill="hold">
                                          <p:stCondLst>
                                            <p:cond delay="0"/>
                                          </p:stCondLst>
                                        </p:cTn>
                                        <p:tgtEl>
                                          <p:spTgt spid="880"/>
                                        </p:tgtEl>
                                        <p:attrNameLst>
                                          <p:attrName>style.visibility</p:attrName>
                                        </p:attrNameLst>
                                      </p:cBhvr>
                                      <p:to>
                                        <p:strVal val="visible"/>
                                      </p:to>
                                    </p:set>
                                    <p:animEffect transition="in" filter="fade">
                                      <p:cBhvr>
                                        <p:cTn id="10" dur="1000"/>
                                        <p:tgtEl>
                                          <p:spTgt spid="880"/>
                                        </p:tgtEl>
                                      </p:cBhvr>
                                    </p:animEffect>
                                  </p:childTnLst>
                                </p:cTn>
                              </p:par>
                              <p:par>
                                <p:cTn id="11" presetID="10" presetClass="entr" presetSubtype="0" fill="hold" nodeType="withEffect">
                                  <p:stCondLst>
                                    <p:cond delay="0"/>
                                  </p:stCondLst>
                                  <p:childTnLst>
                                    <p:set>
                                      <p:cBhvr>
                                        <p:cTn id="12" dur="1" fill="hold">
                                          <p:stCondLst>
                                            <p:cond delay="0"/>
                                          </p:stCondLst>
                                        </p:cTn>
                                        <p:tgtEl>
                                          <p:spTgt spid="879"/>
                                        </p:tgtEl>
                                        <p:attrNameLst>
                                          <p:attrName>style.visibility</p:attrName>
                                        </p:attrNameLst>
                                      </p:cBhvr>
                                      <p:to>
                                        <p:strVal val="visible"/>
                                      </p:to>
                                    </p:set>
                                    <p:animEffect transition="in" filter="fade">
                                      <p:cBhvr>
                                        <p:cTn id="13" dur="1000"/>
                                        <p:tgtEl>
                                          <p:spTgt spid="8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91"/>
          <p:cNvSpPr txBox="1">
            <a:spLocks noGrp="1"/>
          </p:cNvSpPr>
          <p:nvPr>
            <p:ph type="title"/>
          </p:nvPr>
        </p:nvSpPr>
        <p:spPr>
          <a:xfrm>
            <a:off x="2463744" y="407175"/>
            <a:ext cx="4216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Neural Network</a:t>
            </a:r>
            <a:endParaRPr sz="4000"/>
          </a:p>
        </p:txBody>
      </p:sp>
      <p:pic>
        <p:nvPicPr>
          <p:cNvPr id="886" name="Google Shape;886;p91"/>
          <p:cNvPicPr preferRelativeResize="0"/>
          <p:nvPr/>
        </p:nvPicPr>
        <p:blipFill>
          <a:blip r:embed="rId3">
            <a:alphaModFix/>
          </a:blip>
          <a:stretch>
            <a:fillRect/>
          </a:stretch>
        </p:blipFill>
        <p:spPr>
          <a:xfrm>
            <a:off x="1534663" y="1285875"/>
            <a:ext cx="6074674" cy="3313975"/>
          </a:xfrm>
          <a:prstGeom prst="rect">
            <a:avLst/>
          </a:prstGeom>
          <a:noFill/>
          <a:ln>
            <a:noFill/>
          </a:ln>
        </p:spPr>
      </p:pic>
      <p:pic>
        <p:nvPicPr>
          <p:cNvPr id="887" name="Google Shape;887;p91"/>
          <p:cNvPicPr preferRelativeResize="0"/>
          <p:nvPr/>
        </p:nvPicPr>
        <p:blipFill>
          <a:blip r:embed="rId4">
            <a:alphaModFix/>
          </a:blip>
          <a:stretch>
            <a:fillRect/>
          </a:stretch>
        </p:blipFill>
        <p:spPr>
          <a:xfrm>
            <a:off x="3283822" y="1579759"/>
            <a:ext cx="2576355" cy="374588"/>
          </a:xfrm>
          <a:prstGeom prst="rect">
            <a:avLst/>
          </a:prstGeom>
          <a:noFill/>
          <a:ln>
            <a:noFill/>
          </a:ln>
          <a:effectLst>
            <a:outerShdw blurRad="57150" dist="47625" dir="9000000" algn="bl" rotWithShape="0">
              <a:srgbClr val="00000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7"/>
                                        </p:tgtEl>
                                        <p:attrNameLst>
                                          <p:attrName>style.visibility</p:attrName>
                                        </p:attrNameLst>
                                      </p:cBhvr>
                                      <p:to>
                                        <p:strVal val="visible"/>
                                      </p:to>
                                    </p:set>
                                    <p:animEffect transition="in" filter="fade">
                                      <p:cBhvr>
                                        <p:cTn id="7" dur="1000"/>
                                        <p:tgtEl>
                                          <p:spTgt spid="8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92"/>
          <p:cNvSpPr txBox="1">
            <a:spLocks noGrp="1"/>
          </p:cNvSpPr>
          <p:nvPr>
            <p:ph type="title"/>
          </p:nvPr>
        </p:nvSpPr>
        <p:spPr>
          <a:xfrm>
            <a:off x="2463750" y="62450"/>
            <a:ext cx="4216500" cy="104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Neural Network</a:t>
            </a:r>
            <a:endParaRPr sz="4000"/>
          </a:p>
          <a:p>
            <a:pPr marL="0" lvl="0" indent="0" algn="ctr" rtl="0">
              <a:spcBef>
                <a:spcPts val="0"/>
              </a:spcBef>
              <a:spcAft>
                <a:spcPts val="0"/>
              </a:spcAft>
              <a:buNone/>
            </a:pPr>
            <a:r>
              <a:rPr lang="en" sz="2000" b="0" i="1"/>
              <a:t>Relative Importance</a:t>
            </a:r>
            <a:endParaRPr sz="4000"/>
          </a:p>
        </p:txBody>
      </p:sp>
      <p:pic>
        <p:nvPicPr>
          <p:cNvPr id="893" name="Google Shape;893;p92"/>
          <p:cNvPicPr preferRelativeResize="0"/>
          <p:nvPr/>
        </p:nvPicPr>
        <p:blipFill>
          <a:blip r:embed="rId3">
            <a:alphaModFix/>
          </a:blip>
          <a:stretch>
            <a:fillRect/>
          </a:stretch>
        </p:blipFill>
        <p:spPr>
          <a:xfrm>
            <a:off x="1002313" y="1104650"/>
            <a:ext cx="7139376" cy="3799275"/>
          </a:xfrm>
          <a:prstGeom prst="rect">
            <a:avLst/>
          </a:prstGeom>
          <a:noFill/>
          <a:ln>
            <a:noFill/>
          </a:ln>
        </p:spPr>
      </p:pic>
      <p:sp>
        <p:nvSpPr>
          <p:cNvPr id="894" name="Google Shape;894;p92"/>
          <p:cNvSpPr/>
          <p:nvPr/>
        </p:nvSpPr>
        <p:spPr>
          <a:xfrm>
            <a:off x="1163300" y="3638425"/>
            <a:ext cx="961800" cy="513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4"/>
                                        </p:tgtEl>
                                        <p:attrNameLst>
                                          <p:attrName>style.visibility</p:attrName>
                                        </p:attrNameLst>
                                      </p:cBhvr>
                                      <p:to>
                                        <p:strVal val="visible"/>
                                      </p:to>
                                    </p:set>
                                    <p:animEffect transition="in" filter="fade">
                                      <p:cBhvr>
                                        <p:cTn id="7" dur="1000"/>
                                        <p:tgtEl>
                                          <p:spTgt spid="8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46"/>
          <p:cNvSpPr txBox="1">
            <a:spLocks noGrp="1"/>
          </p:cNvSpPr>
          <p:nvPr>
            <p:ph type="title"/>
          </p:nvPr>
        </p:nvSpPr>
        <p:spPr>
          <a:xfrm>
            <a:off x="454650" y="1887500"/>
            <a:ext cx="3739200" cy="191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Goal  &amp; Purpose</a:t>
            </a:r>
            <a:endParaRPr/>
          </a:p>
        </p:txBody>
      </p:sp>
      <p:sp>
        <p:nvSpPr>
          <p:cNvPr id="418" name="Google Shape;418;p46"/>
          <p:cNvSpPr txBox="1">
            <a:spLocks noGrp="1"/>
          </p:cNvSpPr>
          <p:nvPr>
            <p:ph type="title" idx="2"/>
          </p:nvPr>
        </p:nvSpPr>
        <p:spPr>
          <a:xfrm>
            <a:off x="454650" y="869275"/>
            <a:ext cx="1056900" cy="106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19" name="Google Shape;419;p46"/>
          <p:cNvSpPr/>
          <p:nvPr/>
        </p:nvSpPr>
        <p:spPr>
          <a:xfrm>
            <a:off x="8042675" y="2442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0" name="Google Shape;420;p46"/>
          <p:cNvCxnSpPr/>
          <p:nvPr/>
        </p:nvCxnSpPr>
        <p:spPr>
          <a:xfrm>
            <a:off x="514737" y="3874438"/>
            <a:ext cx="2137500" cy="0"/>
          </a:xfrm>
          <a:prstGeom prst="straightConnector1">
            <a:avLst/>
          </a:prstGeom>
          <a:noFill/>
          <a:ln w="19050" cap="flat" cmpd="sng">
            <a:solidFill>
              <a:schemeClr val="accent1"/>
            </a:solidFill>
            <a:prstDash val="solid"/>
            <a:round/>
            <a:headEnd type="none" w="med" len="med"/>
            <a:tailEnd type="none" w="med" len="med"/>
          </a:ln>
        </p:spPr>
      </p:cxnSp>
      <p:pic>
        <p:nvPicPr>
          <p:cNvPr id="3" name="Picture 2">
            <a:extLst>
              <a:ext uri="{FF2B5EF4-FFF2-40B4-BE49-F238E27FC236}">
                <a16:creationId xmlns:a16="http://schemas.microsoft.com/office/drawing/2014/main" id="{484F90DE-21AD-2CB9-0C61-F468D831B08B}"/>
              </a:ext>
            </a:extLst>
          </p:cNvPr>
          <p:cNvPicPr>
            <a:picLocks noChangeAspect="1"/>
          </p:cNvPicPr>
          <p:nvPr/>
        </p:nvPicPr>
        <p:blipFill>
          <a:blip r:embed="rId3"/>
          <a:stretch>
            <a:fillRect/>
          </a:stretch>
        </p:blipFill>
        <p:spPr>
          <a:xfrm>
            <a:off x="4007350" y="364908"/>
            <a:ext cx="5105842" cy="4534293"/>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93"/>
          <p:cNvSpPr txBox="1">
            <a:spLocks noGrp="1"/>
          </p:cNvSpPr>
          <p:nvPr>
            <p:ph type="title"/>
          </p:nvPr>
        </p:nvSpPr>
        <p:spPr>
          <a:xfrm>
            <a:off x="2463750" y="145675"/>
            <a:ext cx="4216500" cy="86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Neural Network</a:t>
            </a:r>
            <a:endParaRPr sz="4000"/>
          </a:p>
          <a:p>
            <a:pPr marL="0" lvl="0" indent="0" algn="ctr" rtl="0">
              <a:spcBef>
                <a:spcPts val="0"/>
              </a:spcBef>
              <a:spcAft>
                <a:spcPts val="0"/>
              </a:spcAft>
              <a:buNone/>
            </a:pPr>
            <a:r>
              <a:rPr lang="en" sz="2000" b="0" i="1"/>
              <a:t>Misclassification</a:t>
            </a:r>
            <a:endParaRPr sz="4000"/>
          </a:p>
        </p:txBody>
      </p:sp>
      <p:pic>
        <p:nvPicPr>
          <p:cNvPr id="900" name="Google Shape;900;p93"/>
          <p:cNvPicPr preferRelativeResize="0"/>
          <p:nvPr/>
        </p:nvPicPr>
        <p:blipFill>
          <a:blip r:embed="rId3">
            <a:alphaModFix/>
          </a:blip>
          <a:stretch>
            <a:fillRect/>
          </a:stretch>
        </p:blipFill>
        <p:spPr>
          <a:xfrm>
            <a:off x="286638" y="1276075"/>
            <a:ext cx="6474071" cy="3442601"/>
          </a:xfrm>
          <a:prstGeom prst="rect">
            <a:avLst/>
          </a:prstGeom>
          <a:noFill/>
          <a:ln>
            <a:noFill/>
          </a:ln>
        </p:spPr>
      </p:pic>
      <p:pic>
        <p:nvPicPr>
          <p:cNvPr id="901" name="Google Shape;901;p93"/>
          <p:cNvPicPr preferRelativeResize="0"/>
          <p:nvPr/>
        </p:nvPicPr>
        <p:blipFill>
          <a:blip r:embed="rId4">
            <a:alphaModFix/>
          </a:blip>
          <a:stretch>
            <a:fillRect/>
          </a:stretch>
        </p:blipFill>
        <p:spPr>
          <a:xfrm>
            <a:off x="286638" y="3613377"/>
            <a:ext cx="6474076" cy="1053347"/>
          </a:xfrm>
          <a:prstGeom prst="rect">
            <a:avLst/>
          </a:prstGeom>
          <a:noFill/>
          <a:ln>
            <a:noFill/>
          </a:ln>
          <a:effectLst>
            <a:outerShdw blurRad="57150" dist="38100" dir="7140000" algn="bl" rotWithShape="0">
              <a:srgbClr val="000000">
                <a:alpha val="50000"/>
              </a:srgbClr>
            </a:outerShdw>
          </a:effectLst>
        </p:spPr>
      </p:pic>
      <p:sp>
        <p:nvSpPr>
          <p:cNvPr id="902" name="Google Shape;902;p93"/>
          <p:cNvSpPr txBox="1"/>
          <p:nvPr/>
        </p:nvSpPr>
        <p:spPr>
          <a:xfrm>
            <a:off x="6760700" y="1719825"/>
            <a:ext cx="2271000" cy="255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Exo"/>
                <a:ea typeface="Exo"/>
                <a:cs typeface="Exo"/>
                <a:sym typeface="Exo"/>
              </a:rPr>
              <a:t>Accuracy (TP+TN/ Total)</a:t>
            </a:r>
            <a:endParaRPr>
              <a:latin typeface="Exo"/>
              <a:ea typeface="Exo"/>
              <a:cs typeface="Exo"/>
              <a:sym typeface="Exo"/>
            </a:endParaRPr>
          </a:p>
          <a:p>
            <a:pPr marL="0" lvl="0" indent="0" algn="l" rtl="0">
              <a:spcBef>
                <a:spcPts val="0"/>
              </a:spcBef>
              <a:spcAft>
                <a:spcPts val="0"/>
              </a:spcAft>
              <a:buNone/>
            </a:pPr>
            <a:r>
              <a:rPr lang="en">
                <a:latin typeface="Exo"/>
                <a:ea typeface="Exo"/>
                <a:cs typeface="Exo"/>
                <a:sym typeface="Exo"/>
              </a:rPr>
              <a:t>= 83.2 % </a:t>
            </a:r>
            <a:endParaRPr>
              <a:latin typeface="Exo"/>
              <a:ea typeface="Exo"/>
              <a:cs typeface="Exo"/>
              <a:sym typeface="Exo"/>
            </a:endParaRPr>
          </a:p>
          <a:p>
            <a:pPr marL="0" lvl="0" indent="0" algn="l" rtl="0">
              <a:spcBef>
                <a:spcPts val="0"/>
              </a:spcBef>
              <a:spcAft>
                <a:spcPts val="0"/>
              </a:spcAft>
              <a:buNone/>
            </a:pPr>
            <a:endParaRPr>
              <a:latin typeface="Exo"/>
              <a:ea typeface="Exo"/>
              <a:cs typeface="Exo"/>
              <a:sym typeface="Exo"/>
            </a:endParaRPr>
          </a:p>
          <a:p>
            <a:pPr marL="0" lvl="0" indent="0" algn="l" rtl="0">
              <a:spcBef>
                <a:spcPts val="0"/>
              </a:spcBef>
              <a:spcAft>
                <a:spcPts val="0"/>
              </a:spcAft>
              <a:buNone/>
            </a:pPr>
            <a:r>
              <a:rPr lang="en">
                <a:latin typeface="Exo"/>
                <a:ea typeface="Exo"/>
                <a:cs typeface="Exo"/>
                <a:sym typeface="Exo"/>
              </a:rPr>
              <a:t>Sensitivity (TP/ TP + FN)</a:t>
            </a:r>
            <a:endParaRPr>
              <a:latin typeface="Exo"/>
              <a:ea typeface="Exo"/>
              <a:cs typeface="Exo"/>
              <a:sym typeface="Exo"/>
            </a:endParaRPr>
          </a:p>
          <a:p>
            <a:pPr marL="0" lvl="0" indent="0" algn="l" rtl="0">
              <a:spcBef>
                <a:spcPts val="0"/>
              </a:spcBef>
              <a:spcAft>
                <a:spcPts val="0"/>
              </a:spcAft>
              <a:buNone/>
            </a:pPr>
            <a:r>
              <a:rPr lang="en">
                <a:latin typeface="Exo"/>
                <a:ea typeface="Exo"/>
                <a:cs typeface="Exo"/>
                <a:sym typeface="Exo"/>
              </a:rPr>
              <a:t>= 86.3%</a:t>
            </a:r>
            <a:endParaRPr>
              <a:latin typeface="Exo"/>
              <a:ea typeface="Exo"/>
              <a:cs typeface="Exo"/>
              <a:sym typeface="Exo"/>
            </a:endParaRPr>
          </a:p>
          <a:p>
            <a:pPr marL="0" lvl="0" indent="0" algn="l" rtl="0">
              <a:spcBef>
                <a:spcPts val="0"/>
              </a:spcBef>
              <a:spcAft>
                <a:spcPts val="0"/>
              </a:spcAft>
              <a:buNone/>
            </a:pPr>
            <a:endParaRPr>
              <a:latin typeface="Exo"/>
              <a:ea typeface="Exo"/>
              <a:cs typeface="Exo"/>
              <a:sym typeface="Exo"/>
            </a:endParaRPr>
          </a:p>
          <a:p>
            <a:pPr marL="0" lvl="0" indent="0" algn="l" rtl="0">
              <a:spcBef>
                <a:spcPts val="0"/>
              </a:spcBef>
              <a:spcAft>
                <a:spcPts val="0"/>
              </a:spcAft>
              <a:buNone/>
            </a:pPr>
            <a:r>
              <a:rPr lang="en">
                <a:latin typeface="Exo"/>
                <a:ea typeface="Exo"/>
                <a:cs typeface="Exo"/>
                <a:sym typeface="Exo"/>
              </a:rPr>
              <a:t>Specificity (TN/ TN + FP)</a:t>
            </a:r>
            <a:endParaRPr>
              <a:latin typeface="Exo"/>
              <a:ea typeface="Exo"/>
              <a:cs typeface="Exo"/>
              <a:sym typeface="Exo"/>
            </a:endParaRPr>
          </a:p>
          <a:p>
            <a:pPr marL="0" lvl="0" indent="0" algn="l" rtl="0">
              <a:spcBef>
                <a:spcPts val="0"/>
              </a:spcBef>
              <a:spcAft>
                <a:spcPts val="0"/>
              </a:spcAft>
              <a:buNone/>
            </a:pPr>
            <a:r>
              <a:rPr lang="en">
                <a:latin typeface="Exo"/>
                <a:ea typeface="Exo"/>
                <a:cs typeface="Exo"/>
                <a:sym typeface="Exo"/>
              </a:rPr>
              <a:t>= 80.1%</a:t>
            </a:r>
            <a:endParaRPr>
              <a:latin typeface="Exo"/>
              <a:ea typeface="Exo"/>
              <a:cs typeface="Exo"/>
              <a:sym typeface="Exo"/>
            </a:endParaRPr>
          </a:p>
          <a:p>
            <a:pPr marL="0" lvl="0" indent="0" algn="l" rtl="0">
              <a:spcBef>
                <a:spcPts val="0"/>
              </a:spcBef>
              <a:spcAft>
                <a:spcPts val="0"/>
              </a:spcAft>
              <a:buNone/>
            </a:pPr>
            <a:endParaRPr>
              <a:latin typeface="Exo"/>
              <a:ea typeface="Exo"/>
              <a:cs typeface="Exo"/>
              <a:sym typeface="Exo"/>
            </a:endParaRPr>
          </a:p>
          <a:p>
            <a:pPr marL="0" lvl="0" indent="0" algn="l" rtl="0">
              <a:spcBef>
                <a:spcPts val="0"/>
              </a:spcBef>
              <a:spcAft>
                <a:spcPts val="0"/>
              </a:spcAft>
              <a:buNone/>
            </a:pPr>
            <a:r>
              <a:rPr lang="en">
                <a:latin typeface="Exo"/>
                <a:ea typeface="Exo"/>
                <a:cs typeface="Exo"/>
                <a:sym typeface="Exo"/>
              </a:rPr>
              <a:t>Precision (TP/ TP + FP)</a:t>
            </a:r>
            <a:endParaRPr>
              <a:latin typeface="Exo"/>
              <a:ea typeface="Exo"/>
              <a:cs typeface="Exo"/>
              <a:sym typeface="Exo"/>
            </a:endParaRPr>
          </a:p>
          <a:p>
            <a:pPr marL="0" lvl="0" indent="0" algn="l" rtl="0">
              <a:spcBef>
                <a:spcPts val="0"/>
              </a:spcBef>
              <a:spcAft>
                <a:spcPts val="0"/>
              </a:spcAft>
              <a:buNone/>
            </a:pPr>
            <a:r>
              <a:rPr lang="en">
                <a:latin typeface="Exo"/>
                <a:ea typeface="Exo"/>
                <a:cs typeface="Exo"/>
                <a:sym typeface="Exo"/>
              </a:rPr>
              <a:t>= 81.3%</a:t>
            </a:r>
            <a:endParaRPr>
              <a:latin typeface="Exo"/>
              <a:ea typeface="Exo"/>
              <a:cs typeface="Exo"/>
              <a:sym typeface="Ex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1"/>
                                        </p:tgtEl>
                                        <p:attrNameLst>
                                          <p:attrName>style.visibility</p:attrName>
                                        </p:attrNameLst>
                                      </p:cBhvr>
                                      <p:to>
                                        <p:strVal val="visible"/>
                                      </p:to>
                                    </p:set>
                                    <p:animEffect transition="in" filter="fade">
                                      <p:cBhvr>
                                        <p:cTn id="7" dur="1000"/>
                                        <p:tgtEl>
                                          <p:spTgt spid="90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02"/>
                                        </p:tgtEl>
                                        <p:attrNameLst>
                                          <p:attrName>style.visibility</p:attrName>
                                        </p:attrNameLst>
                                      </p:cBhvr>
                                      <p:to>
                                        <p:strVal val="visible"/>
                                      </p:to>
                                    </p:set>
                                    <p:animEffect transition="in" filter="fade">
                                      <p:cBhvr>
                                        <p:cTn id="12" dur="1000"/>
                                        <p:tgtEl>
                                          <p:spTgt spid="9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pic>
        <p:nvPicPr>
          <p:cNvPr id="907" name="Google Shape;907;p94"/>
          <p:cNvPicPr preferRelativeResize="0"/>
          <p:nvPr/>
        </p:nvPicPr>
        <p:blipFill>
          <a:blip r:embed="rId3">
            <a:alphaModFix/>
          </a:blip>
          <a:stretch>
            <a:fillRect/>
          </a:stretch>
        </p:blipFill>
        <p:spPr>
          <a:xfrm>
            <a:off x="1330300" y="1297875"/>
            <a:ext cx="6483400" cy="3442601"/>
          </a:xfrm>
          <a:prstGeom prst="rect">
            <a:avLst/>
          </a:prstGeom>
          <a:noFill/>
          <a:ln>
            <a:noFill/>
          </a:ln>
        </p:spPr>
      </p:pic>
      <p:sp>
        <p:nvSpPr>
          <p:cNvPr id="908" name="Google Shape;908;p94"/>
          <p:cNvSpPr txBox="1">
            <a:spLocks noGrp="1"/>
          </p:cNvSpPr>
          <p:nvPr>
            <p:ph type="title"/>
          </p:nvPr>
        </p:nvSpPr>
        <p:spPr>
          <a:xfrm>
            <a:off x="2463744" y="407175"/>
            <a:ext cx="4216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Neural Network</a:t>
            </a:r>
            <a:endParaRPr sz="40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pic>
        <p:nvPicPr>
          <p:cNvPr id="913" name="Google Shape;913;p95"/>
          <p:cNvPicPr preferRelativeResize="0"/>
          <p:nvPr/>
        </p:nvPicPr>
        <p:blipFill>
          <a:blip r:embed="rId3">
            <a:alphaModFix/>
          </a:blip>
          <a:stretch>
            <a:fillRect/>
          </a:stretch>
        </p:blipFill>
        <p:spPr>
          <a:xfrm>
            <a:off x="1327363" y="1297875"/>
            <a:ext cx="6489279" cy="3442601"/>
          </a:xfrm>
          <a:prstGeom prst="rect">
            <a:avLst/>
          </a:prstGeom>
          <a:noFill/>
          <a:ln>
            <a:noFill/>
          </a:ln>
        </p:spPr>
      </p:pic>
      <p:sp>
        <p:nvSpPr>
          <p:cNvPr id="914" name="Google Shape;914;p95"/>
          <p:cNvSpPr txBox="1">
            <a:spLocks noGrp="1"/>
          </p:cNvSpPr>
          <p:nvPr>
            <p:ph type="title"/>
          </p:nvPr>
        </p:nvSpPr>
        <p:spPr>
          <a:xfrm>
            <a:off x="1515763" y="76300"/>
            <a:ext cx="6112500" cy="97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Neural Network</a:t>
            </a:r>
            <a:endParaRPr sz="4000"/>
          </a:p>
          <a:p>
            <a:pPr marL="0" lvl="0" indent="0" algn="ctr" rtl="0">
              <a:spcBef>
                <a:spcPts val="0"/>
              </a:spcBef>
              <a:spcAft>
                <a:spcPts val="0"/>
              </a:spcAft>
              <a:buNone/>
            </a:pPr>
            <a:r>
              <a:rPr lang="en" sz="2000" b="0" i="1">
                <a:solidFill>
                  <a:srgbClr val="202124"/>
                </a:solidFill>
              </a:rPr>
              <a:t>Receiver Operating Characteristic (ROC) curve</a:t>
            </a:r>
            <a:endParaRPr sz="40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96"/>
          <p:cNvSpPr txBox="1">
            <a:spLocks noGrp="1"/>
          </p:cNvSpPr>
          <p:nvPr>
            <p:ph type="title"/>
          </p:nvPr>
        </p:nvSpPr>
        <p:spPr>
          <a:xfrm>
            <a:off x="486388" y="1160550"/>
            <a:ext cx="5098200" cy="28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Model Comparison &amp; Findings</a:t>
            </a:r>
            <a:endParaRPr sz="4000"/>
          </a:p>
        </p:txBody>
      </p:sp>
      <p:sp>
        <p:nvSpPr>
          <p:cNvPr id="920" name="Google Shape;920;p96"/>
          <p:cNvSpPr/>
          <p:nvPr/>
        </p:nvSpPr>
        <p:spPr>
          <a:xfrm>
            <a:off x="-866150" y="-966401"/>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21" name="Google Shape;921;p96"/>
          <p:cNvPicPr preferRelativeResize="0"/>
          <p:nvPr/>
        </p:nvPicPr>
        <p:blipFill>
          <a:blip r:embed="rId3">
            <a:alphaModFix/>
          </a:blip>
          <a:stretch>
            <a:fillRect/>
          </a:stretch>
        </p:blipFill>
        <p:spPr>
          <a:xfrm>
            <a:off x="5907063" y="1212625"/>
            <a:ext cx="2750550" cy="27182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97"/>
          <p:cNvSpPr txBox="1">
            <a:spLocks noGrp="1"/>
          </p:cNvSpPr>
          <p:nvPr>
            <p:ph type="title"/>
          </p:nvPr>
        </p:nvSpPr>
        <p:spPr>
          <a:xfrm>
            <a:off x="1978500" y="92275"/>
            <a:ext cx="5187000" cy="111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Model Comparison</a:t>
            </a:r>
            <a:endParaRPr sz="4000"/>
          </a:p>
          <a:p>
            <a:pPr marL="0" lvl="0" indent="0" algn="ctr" rtl="0">
              <a:spcBef>
                <a:spcPts val="0"/>
              </a:spcBef>
              <a:spcAft>
                <a:spcPts val="0"/>
              </a:spcAft>
              <a:buNone/>
            </a:pPr>
            <a:r>
              <a:rPr lang="en" sz="2000" b="0" i="1">
                <a:solidFill>
                  <a:srgbClr val="202124"/>
                </a:solidFill>
              </a:rPr>
              <a:t>Selected Model</a:t>
            </a:r>
            <a:endParaRPr sz="4000"/>
          </a:p>
        </p:txBody>
      </p:sp>
      <p:pic>
        <p:nvPicPr>
          <p:cNvPr id="927" name="Google Shape;927;p97"/>
          <p:cNvPicPr preferRelativeResize="0"/>
          <p:nvPr/>
        </p:nvPicPr>
        <p:blipFill>
          <a:blip r:embed="rId3">
            <a:alphaModFix/>
          </a:blip>
          <a:stretch>
            <a:fillRect/>
          </a:stretch>
        </p:blipFill>
        <p:spPr>
          <a:xfrm>
            <a:off x="1337438" y="1210675"/>
            <a:ext cx="6469118" cy="344260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pic>
        <p:nvPicPr>
          <p:cNvPr id="932" name="Google Shape;932;p98"/>
          <p:cNvPicPr preferRelativeResize="0"/>
          <p:nvPr/>
        </p:nvPicPr>
        <p:blipFill>
          <a:blip r:embed="rId3">
            <a:alphaModFix/>
          </a:blip>
          <a:stretch>
            <a:fillRect/>
          </a:stretch>
        </p:blipFill>
        <p:spPr>
          <a:xfrm>
            <a:off x="1351025" y="1210675"/>
            <a:ext cx="6441946" cy="3442599"/>
          </a:xfrm>
          <a:prstGeom prst="rect">
            <a:avLst/>
          </a:prstGeom>
          <a:noFill/>
          <a:ln>
            <a:noFill/>
          </a:ln>
        </p:spPr>
      </p:pic>
      <p:sp>
        <p:nvSpPr>
          <p:cNvPr id="933" name="Google Shape;933;p98"/>
          <p:cNvSpPr txBox="1">
            <a:spLocks noGrp="1"/>
          </p:cNvSpPr>
          <p:nvPr>
            <p:ph type="title"/>
          </p:nvPr>
        </p:nvSpPr>
        <p:spPr>
          <a:xfrm>
            <a:off x="1978500" y="119850"/>
            <a:ext cx="5187000" cy="10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Model Comparison</a:t>
            </a:r>
            <a:endParaRPr sz="4000"/>
          </a:p>
          <a:p>
            <a:pPr marL="0" lvl="0" indent="0" algn="ctr" rtl="0">
              <a:spcBef>
                <a:spcPts val="0"/>
              </a:spcBef>
              <a:spcAft>
                <a:spcPts val="0"/>
              </a:spcAft>
              <a:buNone/>
            </a:pPr>
            <a:r>
              <a:rPr lang="en" sz="2000" b="0" i="1">
                <a:solidFill>
                  <a:srgbClr val="202124"/>
                </a:solidFill>
              </a:rPr>
              <a:t>Misclassification</a:t>
            </a:r>
            <a:endParaRPr sz="4000"/>
          </a:p>
        </p:txBody>
      </p:sp>
      <p:pic>
        <p:nvPicPr>
          <p:cNvPr id="934" name="Google Shape;934;p98"/>
          <p:cNvPicPr preferRelativeResize="0"/>
          <p:nvPr/>
        </p:nvPicPr>
        <p:blipFill>
          <a:blip r:embed="rId4">
            <a:alphaModFix/>
          </a:blip>
          <a:stretch>
            <a:fillRect/>
          </a:stretch>
        </p:blipFill>
        <p:spPr>
          <a:xfrm>
            <a:off x="6338475" y="2892675"/>
            <a:ext cx="1422005" cy="1760600"/>
          </a:xfrm>
          <a:prstGeom prst="rect">
            <a:avLst/>
          </a:prstGeom>
          <a:noFill/>
          <a:ln>
            <a:noFill/>
          </a:ln>
        </p:spPr>
      </p:pic>
      <p:pic>
        <p:nvPicPr>
          <p:cNvPr id="935" name="Google Shape;935;p98"/>
          <p:cNvPicPr preferRelativeResize="0"/>
          <p:nvPr/>
        </p:nvPicPr>
        <p:blipFill>
          <a:blip r:embed="rId5">
            <a:alphaModFix/>
          </a:blip>
          <a:stretch>
            <a:fillRect/>
          </a:stretch>
        </p:blipFill>
        <p:spPr>
          <a:xfrm>
            <a:off x="1383525" y="2892672"/>
            <a:ext cx="4954938" cy="1760600"/>
          </a:xfrm>
          <a:prstGeom prst="rect">
            <a:avLst/>
          </a:prstGeom>
          <a:noFill/>
          <a:ln>
            <a:noFill/>
          </a:ln>
        </p:spPr>
      </p:pic>
      <p:sp>
        <p:nvSpPr>
          <p:cNvPr id="936" name="Google Shape;936;p98"/>
          <p:cNvSpPr/>
          <p:nvPr/>
        </p:nvSpPr>
        <p:spPr>
          <a:xfrm>
            <a:off x="1297200" y="4130050"/>
            <a:ext cx="6549600" cy="572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5"/>
                                        </p:tgtEl>
                                        <p:attrNameLst>
                                          <p:attrName>style.visibility</p:attrName>
                                        </p:attrNameLst>
                                      </p:cBhvr>
                                      <p:to>
                                        <p:strVal val="visible"/>
                                      </p:to>
                                    </p:set>
                                    <p:animEffect transition="in" filter="fade">
                                      <p:cBhvr>
                                        <p:cTn id="7" dur="1000"/>
                                        <p:tgtEl>
                                          <p:spTgt spid="935"/>
                                        </p:tgtEl>
                                      </p:cBhvr>
                                    </p:animEffect>
                                  </p:childTnLst>
                                </p:cTn>
                              </p:par>
                              <p:par>
                                <p:cTn id="8" presetID="10" presetClass="entr" presetSubtype="0" fill="hold" nodeType="withEffect">
                                  <p:stCondLst>
                                    <p:cond delay="0"/>
                                  </p:stCondLst>
                                  <p:childTnLst>
                                    <p:set>
                                      <p:cBhvr>
                                        <p:cTn id="9" dur="1" fill="hold">
                                          <p:stCondLst>
                                            <p:cond delay="0"/>
                                          </p:stCondLst>
                                        </p:cTn>
                                        <p:tgtEl>
                                          <p:spTgt spid="934"/>
                                        </p:tgtEl>
                                        <p:attrNameLst>
                                          <p:attrName>style.visibility</p:attrName>
                                        </p:attrNameLst>
                                      </p:cBhvr>
                                      <p:to>
                                        <p:strVal val="visible"/>
                                      </p:to>
                                    </p:set>
                                    <p:animEffect transition="in" filter="fade">
                                      <p:cBhvr>
                                        <p:cTn id="10" dur="1000"/>
                                        <p:tgtEl>
                                          <p:spTgt spid="934"/>
                                        </p:tgtEl>
                                      </p:cBhvr>
                                    </p:animEffect>
                                  </p:childTnLst>
                                </p:cTn>
                              </p:par>
                              <p:par>
                                <p:cTn id="11" presetID="10" presetClass="entr" presetSubtype="0" fill="hold" nodeType="withEffect">
                                  <p:stCondLst>
                                    <p:cond delay="0"/>
                                  </p:stCondLst>
                                  <p:childTnLst>
                                    <p:set>
                                      <p:cBhvr>
                                        <p:cTn id="12" dur="1" fill="hold">
                                          <p:stCondLst>
                                            <p:cond delay="0"/>
                                          </p:stCondLst>
                                        </p:cTn>
                                        <p:tgtEl>
                                          <p:spTgt spid="936"/>
                                        </p:tgtEl>
                                        <p:attrNameLst>
                                          <p:attrName>style.visibility</p:attrName>
                                        </p:attrNameLst>
                                      </p:cBhvr>
                                      <p:to>
                                        <p:strVal val="visible"/>
                                      </p:to>
                                    </p:set>
                                    <p:animEffect transition="in" filter="fade">
                                      <p:cBhvr>
                                        <p:cTn id="13" dur="1000"/>
                                        <p:tgtEl>
                                          <p:spTgt spid="9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pic>
        <p:nvPicPr>
          <p:cNvPr id="941" name="Google Shape;941;p99"/>
          <p:cNvPicPr preferRelativeResize="0"/>
          <p:nvPr/>
        </p:nvPicPr>
        <p:blipFill>
          <a:blip r:embed="rId3">
            <a:alphaModFix/>
          </a:blip>
          <a:stretch>
            <a:fillRect/>
          </a:stretch>
        </p:blipFill>
        <p:spPr>
          <a:xfrm>
            <a:off x="1337138" y="1210675"/>
            <a:ext cx="6469715" cy="3442600"/>
          </a:xfrm>
          <a:prstGeom prst="rect">
            <a:avLst/>
          </a:prstGeom>
          <a:noFill/>
          <a:ln>
            <a:noFill/>
          </a:ln>
        </p:spPr>
      </p:pic>
      <p:sp>
        <p:nvSpPr>
          <p:cNvPr id="942" name="Google Shape;942;p99"/>
          <p:cNvSpPr txBox="1">
            <a:spLocks noGrp="1"/>
          </p:cNvSpPr>
          <p:nvPr>
            <p:ph type="title"/>
          </p:nvPr>
        </p:nvSpPr>
        <p:spPr>
          <a:xfrm>
            <a:off x="1978500" y="141650"/>
            <a:ext cx="5187000" cy="90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Model Comparison</a:t>
            </a:r>
            <a:endParaRPr sz="4000"/>
          </a:p>
          <a:p>
            <a:pPr marL="0" lvl="0" indent="0" algn="ctr" rtl="0">
              <a:spcBef>
                <a:spcPts val="0"/>
              </a:spcBef>
              <a:spcAft>
                <a:spcPts val="0"/>
              </a:spcAft>
              <a:buNone/>
            </a:pPr>
            <a:r>
              <a:rPr lang="en" sz="2000" b="0" i="1"/>
              <a:t>Lift</a:t>
            </a:r>
            <a:endParaRPr sz="40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pic>
        <p:nvPicPr>
          <p:cNvPr id="947" name="Google Shape;947;p100"/>
          <p:cNvPicPr preferRelativeResize="0"/>
          <p:nvPr/>
        </p:nvPicPr>
        <p:blipFill>
          <a:blip r:embed="rId3">
            <a:alphaModFix/>
          </a:blip>
          <a:stretch>
            <a:fillRect/>
          </a:stretch>
        </p:blipFill>
        <p:spPr>
          <a:xfrm>
            <a:off x="1346100" y="1254275"/>
            <a:ext cx="6451796" cy="3442599"/>
          </a:xfrm>
          <a:prstGeom prst="rect">
            <a:avLst/>
          </a:prstGeom>
          <a:noFill/>
          <a:ln>
            <a:noFill/>
          </a:ln>
        </p:spPr>
      </p:pic>
      <p:sp>
        <p:nvSpPr>
          <p:cNvPr id="948" name="Google Shape;948;p100"/>
          <p:cNvSpPr txBox="1">
            <a:spLocks noGrp="1"/>
          </p:cNvSpPr>
          <p:nvPr>
            <p:ph type="title"/>
          </p:nvPr>
        </p:nvSpPr>
        <p:spPr>
          <a:xfrm>
            <a:off x="1218750" y="-65375"/>
            <a:ext cx="6706500" cy="125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Model Comparison</a:t>
            </a:r>
            <a:endParaRPr sz="4000"/>
          </a:p>
          <a:p>
            <a:pPr marL="0" lvl="0" indent="0" algn="ctr" rtl="0">
              <a:spcBef>
                <a:spcPts val="0"/>
              </a:spcBef>
              <a:spcAft>
                <a:spcPts val="0"/>
              </a:spcAft>
              <a:buNone/>
            </a:pPr>
            <a:r>
              <a:rPr lang="en" sz="2000" b="0" i="1">
                <a:solidFill>
                  <a:srgbClr val="202124"/>
                </a:solidFill>
              </a:rPr>
              <a:t>Receiver Operating Characteristic (ROC) curve</a:t>
            </a:r>
            <a:endParaRPr sz="40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Google Shape;953;p101"/>
          <p:cNvSpPr txBox="1">
            <a:spLocks noGrp="1"/>
          </p:cNvSpPr>
          <p:nvPr>
            <p:ph type="title"/>
          </p:nvPr>
        </p:nvSpPr>
        <p:spPr>
          <a:xfrm>
            <a:off x="1978500" y="89250"/>
            <a:ext cx="5187000" cy="10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Model Comparison</a:t>
            </a:r>
            <a:endParaRPr sz="4000"/>
          </a:p>
          <a:p>
            <a:pPr marL="0" lvl="0" indent="0" algn="ctr" rtl="0">
              <a:spcBef>
                <a:spcPts val="0"/>
              </a:spcBef>
              <a:spcAft>
                <a:spcPts val="0"/>
              </a:spcAft>
              <a:buNone/>
            </a:pPr>
            <a:r>
              <a:rPr lang="en" sz="2000" b="0" i="1">
                <a:solidFill>
                  <a:srgbClr val="202124"/>
                </a:solidFill>
              </a:rPr>
              <a:t>Relative Importance</a:t>
            </a:r>
            <a:endParaRPr sz="4000"/>
          </a:p>
        </p:txBody>
      </p:sp>
      <p:pic>
        <p:nvPicPr>
          <p:cNvPr id="954" name="Google Shape;954;p101"/>
          <p:cNvPicPr preferRelativeResize="0"/>
          <p:nvPr/>
        </p:nvPicPr>
        <p:blipFill rotWithShape="1">
          <a:blip r:embed="rId3">
            <a:alphaModFix/>
          </a:blip>
          <a:srcRect b="44772"/>
          <a:stretch/>
        </p:blipFill>
        <p:spPr>
          <a:xfrm>
            <a:off x="1387675" y="3208375"/>
            <a:ext cx="6341502" cy="1782551"/>
          </a:xfrm>
          <a:prstGeom prst="rect">
            <a:avLst/>
          </a:prstGeom>
          <a:noFill/>
          <a:ln>
            <a:noFill/>
          </a:ln>
        </p:spPr>
      </p:pic>
      <p:pic>
        <p:nvPicPr>
          <p:cNvPr id="955" name="Google Shape;955;p101"/>
          <p:cNvPicPr preferRelativeResize="0"/>
          <p:nvPr/>
        </p:nvPicPr>
        <p:blipFill>
          <a:blip r:embed="rId4">
            <a:alphaModFix/>
          </a:blip>
          <a:stretch>
            <a:fillRect/>
          </a:stretch>
        </p:blipFill>
        <p:spPr>
          <a:xfrm>
            <a:off x="365500" y="1156350"/>
            <a:ext cx="3937852" cy="2099786"/>
          </a:xfrm>
          <a:prstGeom prst="rect">
            <a:avLst/>
          </a:prstGeom>
          <a:noFill/>
          <a:ln>
            <a:noFill/>
          </a:ln>
        </p:spPr>
      </p:pic>
      <p:pic>
        <p:nvPicPr>
          <p:cNvPr id="956" name="Google Shape;956;p101"/>
          <p:cNvPicPr preferRelativeResize="0"/>
          <p:nvPr/>
        </p:nvPicPr>
        <p:blipFill>
          <a:blip r:embed="rId5">
            <a:alphaModFix/>
          </a:blip>
          <a:stretch>
            <a:fillRect/>
          </a:stretch>
        </p:blipFill>
        <p:spPr>
          <a:xfrm>
            <a:off x="4216125" y="1156350"/>
            <a:ext cx="4669029" cy="2099774"/>
          </a:xfrm>
          <a:prstGeom prst="rect">
            <a:avLst/>
          </a:prstGeom>
          <a:noFill/>
          <a:ln>
            <a:noFill/>
          </a:ln>
        </p:spPr>
      </p:pic>
      <p:sp>
        <p:nvSpPr>
          <p:cNvPr id="957" name="Google Shape;957;p101"/>
          <p:cNvSpPr/>
          <p:nvPr/>
        </p:nvSpPr>
        <p:spPr>
          <a:xfrm>
            <a:off x="258850" y="1667250"/>
            <a:ext cx="3957300" cy="572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01"/>
          <p:cNvSpPr/>
          <p:nvPr/>
        </p:nvSpPr>
        <p:spPr>
          <a:xfrm>
            <a:off x="4303450" y="1732450"/>
            <a:ext cx="4520700" cy="781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01"/>
          <p:cNvSpPr/>
          <p:nvPr/>
        </p:nvSpPr>
        <p:spPr>
          <a:xfrm>
            <a:off x="1387725" y="3758800"/>
            <a:ext cx="6341400" cy="572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7"/>
                                        </p:tgtEl>
                                        <p:attrNameLst>
                                          <p:attrName>style.visibility</p:attrName>
                                        </p:attrNameLst>
                                      </p:cBhvr>
                                      <p:to>
                                        <p:strVal val="visible"/>
                                      </p:to>
                                    </p:set>
                                    <p:animEffect transition="in" filter="fade">
                                      <p:cBhvr>
                                        <p:cTn id="7" dur="1000"/>
                                        <p:tgtEl>
                                          <p:spTgt spid="957"/>
                                        </p:tgtEl>
                                      </p:cBhvr>
                                    </p:animEffect>
                                  </p:childTnLst>
                                </p:cTn>
                              </p:par>
                              <p:par>
                                <p:cTn id="8" presetID="10" presetClass="entr" presetSubtype="0" fill="hold" nodeType="withEffect">
                                  <p:stCondLst>
                                    <p:cond delay="0"/>
                                  </p:stCondLst>
                                  <p:childTnLst>
                                    <p:set>
                                      <p:cBhvr>
                                        <p:cTn id="9" dur="1" fill="hold">
                                          <p:stCondLst>
                                            <p:cond delay="0"/>
                                          </p:stCondLst>
                                        </p:cTn>
                                        <p:tgtEl>
                                          <p:spTgt spid="958"/>
                                        </p:tgtEl>
                                        <p:attrNameLst>
                                          <p:attrName>style.visibility</p:attrName>
                                        </p:attrNameLst>
                                      </p:cBhvr>
                                      <p:to>
                                        <p:strVal val="visible"/>
                                      </p:to>
                                    </p:set>
                                    <p:animEffect transition="in" filter="fade">
                                      <p:cBhvr>
                                        <p:cTn id="10" dur="1000"/>
                                        <p:tgtEl>
                                          <p:spTgt spid="958"/>
                                        </p:tgtEl>
                                      </p:cBhvr>
                                    </p:animEffect>
                                  </p:childTnLst>
                                </p:cTn>
                              </p:par>
                              <p:par>
                                <p:cTn id="11" presetID="10" presetClass="entr" presetSubtype="0" fill="hold" nodeType="withEffect">
                                  <p:stCondLst>
                                    <p:cond delay="0"/>
                                  </p:stCondLst>
                                  <p:childTnLst>
                                    <p:set>
                                      <p:cBhvr>
                                        <p:cTn id="12" dur="1" fill="hold">
                                          <p:stCondLst>
                                            <p:cond delay="0"/>
                                          </p:stCondLst>
                                        </p:cTn>
                                        <p:tgtEl>
                                          <p:spTgt spid="959"/>
                                        </p:tgtEl>
                                        <p:attrNameLst>
                                          <p:attrName>style.visibility</p:attrName>
                                        </p:attrNameLst>
                                      </p:cBhvr>
                                      <p:to>
                                        <p:strVal val="visible"/>
                                      </p:to>
                                    </p:set>
                                    <p:animEffect transition="in" filter="fade">
                                      <p:cBhvr>
                                        <p:cTn id="13" dur="1000"/>
                                        <p:tgtEl>
                                          <p:spTgt spid="9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p102"/>
          <p:cNvSpPr txBox="1">
            <a:spLocks noGrp="1"/>
          </p:cNvSpPr>
          <p:nvPr>
            <p:ph type="title"/>
          </p:nvPr>
        </p:nvSpPr>
        <p:spPr>
          <a:xfrm>
            <a:off x="470275" y="1882938"/>
            <a:ext cx="3739200" cy="137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Diabetes Prediction</a:t>
            </a:r>
            <a:endParaRPr/>
          </a:p>
        </p:txBody>
      </p:sp>
      <p:sp>
        <p:nvSpPr>
          <p:cNvPr id="965" name="Google Shape;965;p102"/>
          <p:cNvSpPr/>
          <p:nvPr/>
        </p:nvSpPr>
        <p:spPr>
          <a:xfrm>
            <a:off x="-852000" y="-824901"/>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A68631A1-6352-357F-C821-967188FF14D9}"/>
              </a:ext>
            </a:extLst>
          </p:cNvPr>
          <p:cNvPicPr>
            <a:picLocks noChangeAspect="1"/>
          </p:cNvPicPr>
          <p:nvPr/>
        </p:nvPicPr>
        <p:blipFill>
          <a:blip r:embed="rId3"/>
          <a:stretch>
            <a:fillRect/>
          </a:stretch>
        </p:blipFill>
        <p:spPr>
          <a:xfrm>
            <a:off x="4477995" y="769452"/>
            <a:ext cx="3429297" cy="360457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7"/>
          <p:cNvSpPr txBox="1">
            <a:spLocks noGrp="1"/>
          </p:cNvSpPr>
          <p:nvPr>
            <p:ph type="title"/>
          </p:nvPr>
        </p:nvSpPr>
        <p:spPr>
          <a:xfrm>
            <a:off x="2287350" y="140450"/>
            <a:ext cx="4569300" cy="89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Current Situation</a:t>
            </a:r>
            <a:endParaRPr sz="4000"/>
          </a:p>
        </p:txBody>
      </p:sp>
      <p:pic>
        <p:nvPicPr>
          <p:cNvPr id="427" name="Google Shape;427;p47" title="Points scored"/>
          <p:cNvPicPr preferRelativeResize="0"/>
          <p:nvPr/>
        </p:nvPicPr>
        <p:blipFill>
          <a:blip r:embed="rId3">
            <a:alphaModFix/>
          </a:blip>
          <a:stretch>
            <a:fillRect/>
          </a:stretch>
        </p:blipFill>
        <p:spPr>
          <a:xfrm>
            <a:off x="1456763" y="1680848"/>
            <a:ext cx="2931525" cy="1912590"/>
          </a:xfrm>
          <a:prstGeom prst="rect">
            <a:avLst/>
          </a:prstGeom>
          <a:noFill/>
          <a:ln>
            <a:noFill/>
          </a:ln>
        </p:spPr>
      </p:pic>
      <p:sp>
        <p:nvSpPr>
          <p:cNvPr id="428" name="Google Shape;428;p47"/>
          <p:cNvSpPr txBox="1"/>
          <p:nvPr/>
        </p:nvSpPr>
        <p:spPr>
          <a:xfrm>
            <a:off x="2946512" y="1361188"/>
            <a:ext cx="9840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latin typeface="Exo"/>
                <a:ea typeface="Exo"/>
                <a:cs typeface="Exo"/>
                <a:sym typeface="Exo"/>
              </a:rPr>
              <a:t>9.8%</a:t>
            </a:r>
            <a:endParaRPr sz="2500" b="1">
              <a:latin typeface="Exo"/>
              <a:ea typeface="Exo"/>
              <a:cs typeface="Exo"/>
              <a:sym typeface="Exo"/>
            </a:endParaRPr>
          </a:p>
        </p:txBody>
      </p:sp>
      <p:sp>
        <p:nvSpPr>
          <p:cNvPr id="429" name="Google Shape;429;p47"/>
          <p:cNvSpPr txBox="1"/>
          <p:nvPr/>
        </p:nvSpPr>
        <p:spPr>
          <a:xfrm>
            <a:off x="1159625" y="1153750"/>
            <a:ext cx="2316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Exo"/>
                <a:ea typeface="Exo"/>
                <a:cs typeface="Exo"/>
                <a:sym typeface="Exo"/>
              </a:rPr>
              <a:t>Singapore’s healthcare industry reached..</a:t>
            </a:r>
            <a:endParaRPr>
              <a:latin typeface="Exo"/>
              <a:ea typeface="Exo"/>
              <a:cs typeface="Exo"/>
              <a:sym typeface="Exo"/>
            </a:endParaRPr>
          </a:p>
        </p:txBody>
      </p:sp>
      <p:sp>
        <p:nvSpPr>
          <p:cNvPr id="430" name="Google Shape;430;p47"/>
          <p:cNvSpPr txBox="1"/>
          <p:nvPr/>
        </p:nvSpPr>
        <p:spPr>
          <a:xfrm>
            <a:off x="1159637" y="3593450"/>
            <a:ext cx="32508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Exo"/>
                <a:ea typeface="Exo"/>
                <a:cs typeface="Exo"/>
                <a:sym typeface="Exo"/>
              </a:rPr>
              <a:t>attrition </a:t>
            </a:r>
            <a:r>
              <a:rPr lang="en">
                <a:latin typeface="Exo"/>
                <a:ea typeface="Exo"/>
                <a:cs typeface="Exo"/>
                <a:sym typeface="Exo"/>
              </a:rPr>
              <a:t>in 2021, which was a huge increase from 6.8% in 2020. As a result of the attrition, our healthcare industry is </a:t>
            </a:r>
            <a:r>
              <a:rPr lang="en" b="1">
                <a:latin typeface="Exo"/>
                <a:ea typeface="Exo"/>
                <a:cs typeface="Exo"/>
                <a:sym typeface="Exo"/>
              </a:rPr>
              <a:t>severely understaffed.</a:t>
            </a:r>
            <a:endParaRPr b="1">
              <a:latin typeface="Exo"/>
              <a:ea typeface="Exo"/>
              <a:cs typeface="Exo"/>
              <a:sym typeface="Exo"/>
            </a:endParaRPr>
          </a:p>
        </p:txBody>
      </p:sp>
      <p:sp>
        <p:nvSpPr>
          <p:cNvPr id="431" name="Google Shape;431;p47"/>
          <p:cNvSpPr txBox="1"/>
          <p:nvPr/>
        </p:nvSpPr>
        <p:spPr>
          <a:xfrm>
            <a:off x="5205627" y="1306725"/>
            <a:ext cx="13218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latin typeface="Exo"/>
                <a:ea typeface="Exo"/>
                <a:cs typeface="Exo"/>
                <a:sym typeface="Exo"/>
              </a:rPr>
              <a:t>1 </a:t>
            </a:r>
            <a:r>
              <a:rPr lang="en" sz="2000">
                <a:latin typeface="Exo"/>
                <a:ea typeface="Exo"/>
                <a:cs typeface="Exo"/>
                <a:sym typeface="Exo"/>
              </a:rPr>
              <a:t>in </a:t>
            </a:r>
            <a:r>
              <a:rPr lang="en" sz="2500" b="1">
                <a:latin typeface="Exo"/>
                <a:ea typeface="Exo"/>
                <a:cs typeface="Exo"/>
                <a:sym typeface="Exo"/>
              </a:rPr>
              <a:t>210</a:t>
            </a:r>
            <a:endParaRPr sz="2500">
              <a:latin typeface="Exo"/>
              <a:ea typeface="Exo"/>
              <a:cs typeface="Exo"/>
              <a:sym typeface="Exo"/>
            </a:endParaRPr>
          </a:p>
        </p:txBody>
      </p:sp>
      <p:sp>
        <p:nvSpPr>
          <p:cNvPr id="432" name="Google Shape;432;p47"/>
          <p:cNvSpPr txBox="1"/>
          <p:nvPr/>
        </p:nvSpPr>
        <p:spPr>
          <a:xfrm>
            <a:off x="5205613" y="3593450"/>
            <a:ext cx="34068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Exo"/>
                <a:ea typeface="Exo"/>
                <a:cs typeface="Exo"/>
                <a:sym typeface="Exo"/>
              </a:rPr>
              <a:t>patients face </a:t>
            </a:r>
            <a:r>
              <a:rPr lang="en" b="1">
                <a:latin typeface="Exo"/>
                <a:ea typeface="Exo"/>
                <a:cs typeface="Exo"/>
                <a:sym typeface="Exo"/>
              </a:rPr>
              <a:t>delayed treatment</a:t>
            </a:r>
            <a:r>
              <a:rPr lang="en">
                <a:latin typeface="Exo"/>
                <a:ea typeface="Exo"/>
                <a:cs typeface="Exo"/>
                <a:sym typeface="Exo"/>
              </a:rPr>
              <a:t> due to </a:t>
            </a:r>
            <a:r>
              <a:rPr lang="en" b="1">
                <a:latin typeface="Exo"/>
                <a:ea typeface="Exo"/>
                <a:cs typeface="Exo"/>
                <a:sym typeface="Exo"/>
              </a:rPr>
              <a:t>misdiagnosis </a:t>
            </a:r>
            <a:r>
              <a:rPr lang="en">
                <a:latin typeface="Exo"/>
                <a:ea typeface="Exo"/>
                <a:cs typeface="Exo"/>
                <a:sym typeface="Exo"/>
              </a:rPr>
              <a:t>OR </a:t>
            </a:r>
            <a:r>
              <a:rPr lang="en" b="1">
                <a:latin typeface="Exo"/>
                <a:ea typeface="Exo"/>
                <a:cs typeface="Exo"/>
                <a:sym typeface="Exo"/>
              </a:rPr>
              <a:t>not seeking help</a:t>
            </a:r>
            <a:r>
              <a:rPr lang="en">
                <a:latin typeface="Exo"/>
                <a:ea typeface="Exo"/>
                <a:cs typeface="Exo"/>
                <a:sym typeface="Exo"/>
              </a:rPr>
              <a:t> after first onset symptoms.</a:t>
            </a:r>
            <a:endParaRPr>
              <a:latin typeface="Exo"/>
              <a:ea typeface="Exo"/>
              <a:cs typeface="Exo"/>
              <a:sym typeface="Exo"/>
            </a:endParaRPr>
          </a:p>
        </p:txBody>
      </p:sp>
      <p:grpSp>
        <p:nvGrpSpPr>
          <p:cNvPr id="433" name="Google Shape;433;p47"/>
          <p:cNvGrpSpPr/>
          <p:nvPr/>
        </p:nvGrpSpPr>
        <p:grpSpPr>
          <a:xfrm>
            <a:off x="5205635" y="1864057"/>
            <a:ext cx="999389" cy="436165"/>
            <a:chOff x="5043975" y="2048388"/>
            <a:chExt cx="2093400" cy="1046713"/>
          </a:xfrm>
        </p:grpSpPr>
        <p:pic>
          <p:nvPicPr>
            <p:cNvPr id="434" name="Google Shape;434;p47"/>
            <p:cNvPicPr preferRelativeResize="0"/>
            <p:nvPr/>
          </p:nvPicPr>
          <p:blipFill>
            <a:blip r:embed="rId4">
              <a:alphaModFix amt="30000"/>
            </a:blip>
            <a:stretch>
              <a:fillRect/>
            </a:stretch>
          </p:blipFill>
          <p:spPr>
            <a:xfrm>
              <a:off x="5043975" y="2048388"/>
              <a:ext cx="1046700" cy="1046700"/>
            </a:xfrm>
            <a:prstGeom prst="rect">
              <a:avLst/>
            </a:prstGeom>
            <a:noFill/>
            <a:ln>
              <a:noFill/>
            </a:ln>
          </p:spPr>
        </p:pic>
        <p:pic>
          <p:nvPicPr>
            <p:cNvPr id="435" name="Google Shape;435;p47"/>
            <p:cNvPicPr preferRelativeResize="0"/>
            <p:nvPr/>
          </p:nvPicPr>
          <p:blipFill>
            <a:blip r:embed="rId4">
              <a:alphaModFix amt="30000"/>
            </a:blip>
            <a:stretch>
              <a:fillRect/>
            </a:stretch>
          </p:blipFill>
          <p:spPr>
            <a:xfrm>
              <a:off x="6090675" y="2048400"/>
              <a:ext cx="1046700" cy="1046700"/>
            </a:xfrm>
            <a:prstGeom prst="rect">
              <a:avLst/>
            </a:prstGeom>
            <a:noFill/>
            <a:ln>
              <a:noFill/>
            </a:ln>
          </p:spPr>
        </p:pic>
      </p:grpSp>
      <p:sp>
        <p:nvSpPr>
          <p:cNvPr id="436" name="Google Shape;436;p47"/>
          <p:cNvSpPr txBox="1"/>
          <p:nvPr/>
        </p:nvSpPr>
        <p:spPr>
          <a:xfrm>
            <a:off x="1159625" y="4758600"/>
            <a:ext cx="7452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solidFill>
                  <a:srgbClr val="0B5394"/>
                </a:solidFill>
                <a:latin typeface="Exo"/>
                <a:ea typeface="Exo"/>
                <a:cs typeface="Exo"/>
                <a:sym typeface="Exo"/>
              </a:rPr>
              <a:t>References: </a:t>
            </a:r>
            <a:r>
              <a:rPr lang="en" sz="1200" u="sng">
                <a:solidFill>
                  <a:srgbClr val="0B5394"/>
                </a:solidFill>
                <a:latin typeface="Exo"/>
                <a:ea typeface="Exo"/>
                <a:cs typeface="Exo"/>
                <a:sym typeface="Exo"/>
                <a:hlinkClick r:id="rId5">
                  <a:extLst>
                    <a:ext uri="{A12FA001-AC4F-418D-AE19-62706E023703}">
                      <ahyp:hlinkClr xmlns:ahyp="http://schemas.microsoft.com/office/drawing/2018/hyperlinkcolor" val="tx"/>
                    </a:ext>
                  </a:extLst>
                </a:hlinkClick>
              </a:rPr>
              <a:t>Healthcare Workers Singapore</a:t>
            </a:r>
            <a:r>
              <a:rPr lang="en" sz="1200">
                <a:solidFill>
                  <a:srgbClr val="0B5394"/>
                </a:solidFill>
                <a:latin typeface="Exo"/>
                <a:ea typeface="Exo"/>
                <a:cs typeface="Exo"/>
                <a:sym typeface="Exo"/>
              </a:rPr>
              <a:t>, </a:t>
            </a:r>
            <a:r>
              <a:rPr lang="en" sz="1200" u="sng">
                <a:solidFill>
                  <a:srgbClr val="0B5394"/>
                </a:solidFill>
                <a:latin typeface="Exo"/>
                <a:ea typeface="Exo"/>
                <a:cs typeface="Exo"/>
                <a:sym typeface="Exo"/>
                <a:hlinkClick r:id="rId6">
                  <a:extLst>
                    <a:ext uri="{A12FA001-AC4F-418D-AE19-62706E023703}">
                      <ahyp:hlinkClr xmlns:ahyp="http://schemas.microsoft.com/office/drawing/2018/hyperlinkcolor" val="tx"/>
                    </a:ext>
                  </a:extLst>
                </a:hlinkClick>
              </a:rPr>
              <a:t>Human Errors &amp; Prevention in Healthcare</a:t>
            </a:r>
            <a:endParaRPr sz="1200">
              <a:solidFill>
                <a:srgbClr val="0B5394"/>
              </a:solidFill>
              <a:latin typeface="Exo"/>
              <a:ea typeface="Exo"/>
              <a:cs typeface="Exo"/>
              <a:sym typeface="Exo"/>
            </a:endParaRPr>
          </a:p>
        </p:txBody>
      </p:sp>
      <p:grpSp>
        <p:nvGrpSpPr>
          <p:cNvPr id="437" name="Google Shape;437;p47"/>
          <p:cNvGrpSpPr/>
          <p:nvPr/>
        </p:nvGrpSpPr>
        <p:grpSpPr>
          <a:xfrm>
            <a:off x="5205635" y="2382707"/>
            <a:ext cx="999389" cy="436165"/>
            <a:chOff x="5043975" y="2048388"/>
            <a:chExt cx="2093400" cy="1046713"/>
          </a:xfrm>
        </p:grpSpPr>
        <p:pic>
          <p:nvPicPr>
            <p:cNvPr id="438" name="Google Shape;438;p47"/>
            <p:cNvPicPr preferRelativeResize="0"/>
            <p:nvPr/>
          </p:nvPicPr>
          <p:blipFill>
            <a:blip r:embed="rId4">
              <a:alphaModFix amt="30000"/>
            </a:blip>
            <a:stretch>
              <a:fillRect/>
            </a:stretch>
          </p:blipFill>
          <p:spPr>
            <a:xfrm>
              <a:off x="5043975" y="2048388"/>
              <a:ext cx="1046700" cy="1046700"/>
            </a:xfrm>
            <a:prstGeom prst="rect">
              <a:avLst/>
            </a:prstGeom>
            <a:noFill/>
            <a:ln>
              <a:noFill/>
            </a:ln>
          </p:spPr>
        </p:pic>
        <p:pic>
          <p:nvPicPr>
            <p:cNvPr id="439" name="Google Shape;439;p47"/>
            <p:cNvPicPr preferRelativeResize="0"/>
            <p:nvPr/>
          </p:nvPicPr>
          <p:blipFill>
            <a:blip r:embed="rId4">
              <a:alphaModFix amt="30000"/>
            </a:blip>
            <a:stretch>
              <a:fillRect/>
            </a:stretch>
          </p:blipFill>
          <p:spPr>
            <a:xfrm>
              <a:off x="6090675" y="2048400"/>
              <a:ext cx="1046700" cy="1046700"/>
            </a:xfrm>
            <a:prstGeom prst="rect">
              <a:avLst/>
            </a:prstGeom>
            <a:noFill/>
            <a:ln>
              <a:noFill/>
            </a:ln>
          </p:spPr>
        </p:pic>
      </p:grpSp>
      <p:grpSp>
        <p:nvGrpSpPr>
          <p:cNvPr id="440" name="Google Shape;440;p47"/>
          <p:cNvGrpSpPr/>
          <p:nvPr/>
        </p:nvGrpSpPr>
        <p:grpSpPr>
          <a:xfrm>
            <a:off x="5205635" y="2974094"/>
            <a:ext cx="999389" cy="436165"/>
            <a:chOff x="5043975" y="2048388"/>
            <a:chExt cx="2093400" cy="1046713"/>
          </a:xfrm>
        </p:grpSpPr>
        <p:pic>
          <p:nvPicPr>
            <p:cNvPr id="441" name="Google Shape;441;p47"/>
            <p:cNvPicPr preferRelativeResize="0"/>
            <p:nvPr/>
          </p:nvPicPr>
          <p:blipFill>
            <a:blip r:embed="rId4">
              <a:alphaModFix amt="30000"/>
            </a:blip>
            <a:stretch>
              <a:fillRect/>
            </a:stretch>
          </p:blipFill>
          <p:spPr>
            <a:xfrm>
              <a:off x="5043975" y="2048388"/>
              <a:ext cx="1046700" cy="1046700"/>
            </a:xfrm>
            <a:prstGeom prst="rect">
              <a:avLst/>
            </a:prstGeom>
            <a:noFill/>
            <a:ln>
              <a:noFill/>
            </a:ln>
          </p:spPr>
        </p:pic>
        <p:pic>
          <p:nvPicPr>
            <p:cNvPr id="442" name="Google Shape;442;p47"/>
            <p:cNvPicPr preferRelativeResize="0"/>
            <p:nvPr/>
          </p:nvPicPr>
          <p:blipFill>
            <a:blip r:embed="rId4">
              <a:alphaModFix amt="30000"/>
            </a:blip>
            <a:stretch>
              <a:fillRect/>
            </a:stretch>
          </p:blipFill>
          <p:spPr>
            <a:xfrm>
              <a:off x="6090675" y="2048400"/>
              <a:ext cx="1046700" cy="1046700"/>
            </a:xfrm>
            <a:prstGeom prst="rect">
              <a:avLst/>
            </a:prstGeom>
            <a:noFill/>
            <a:ln>
              <a:noFill/>
            </a:ln>
          </p:spPr>
        </p:pic>
      </p:grpSp>
      <p:grpSp>
        <p:nvGrpSpPr>
          <p:cNvPr id="443" name="Google Shape;443;p47"/>
          <p:cNvGrpSpPr/>
          <p:nvPr/>
        </p:nvGrpSpPr>
        <p:grpSpPr>
          <a:xfrm>
            <a:off x="6205035" y="2382707"/>
            <a:ext cx="999389" cy="436165"/>
            <a:chOff x="5043975" y="2048388"/>
            <a:chExt cx="2093400" cy="1046713"/>
          </a:xfrm>
        </p:grpSpPr>
        <p:pic>
          <p:nvPicPr>
            <p:cNvPr id="444" name="Google Shape;444;p47"/>
            <p:cNvPicPr preferRelativeResize="0"/>
            <p:nvPr/>
          </p:nvPicPr>
          <p:blipFill>
            <a:blip r:embed="rId4">
              <a:alphaModFix amt="30000"/>
            </a:blip>
            <a:stretch>
              <a:fillRect/>
            </a:stretch>
          </p:blipFill>
          <p:spPr>
            <a:xfrm>
              <a:off x="5043975" y="2048388"/>
              <a:ext cx="1046700" cy="1046700"/>
            </a:xfrm>
            <a:prstGeom prst="rect">
              <a:avLst/>
            </a:prstGeom>
            <a:noFill/>
            <a:ln>
              <a:noFill/>
            </a:ln>
          </p:spPr>
        </p:pic>
        <p:pic>
          <p:nvPicPr>
            <p:cNvPr id="445" name="Google Shape;445;p47"/>
            <p:cNvPicPr preferRelativeResize="0"/>
            <p:nvPr/>
          </p:nvPicPr>
          <p:blipFill>
            <a:blip r:embed="rId4">
              <a:alphaModFix amt="30000"/>
            </a:blip>
            <a:stretch>
              <a:fillRect/>
            </a:stretch>
          </p:blipFill>
          <p:spPr>
            <a:xfrm>
              <a:off x="6090675" y="2048400"/>
              <a:ext cx="1046700" cy="1046700"/>
            </a:xfrm>
            <a:prstGeom prst="rect">
              <a:avLst/>
            </a:prstGeom>
            <a:noFill/>
            <a:ln>
              <a:noFill/>
            </a:ln>
          </p:spPr>
        </p:pic>
      </p:grpSp>
      <p:grpSp>
        <p:nvGrpSpPr>
          <p:cNvPr id="446" name="Google Shape;446;p47"/>
          <p:cNvGrpSpPr/>
          <p:nvPr/>
        </p:nvGrpSpPr>
        <p:grpSpPr>
          <a:xfrm>
            <a:off x="6205035" y="2974094"/>
            <a:ext cx="999389" cy="436165"/>
            <a:chOff x="5043975" y="2048388"/>
            <a:chExt cx="2093400" cy="1046713"/>
          </a:xfrm>
        </p:grpSpPr>
        <p:pic>
          <p:nvPicPr>
            <p:cNvPr id="447" name="Google Shape;447;p47"/>
            <p:cNvPicPr preferRelativeResize="0"/>
            <p:nvPr/>
          </p:nvPicPr>
          <p:blipFill>
            <a:blip r:embed="rId4">
              <a:alphaModFix amt="30000"/>
            </a:blip>
            <a:stretch>
              <a:fillRect/>
            </a:stretch>
          </p:blipFill>
          <p:spPr>
            <a:xfrm>
              <a:off x="5043975" y="2048388"/>
              <a:ext cx="1046700" cy="1046700"/>
            </a:xfrm>
            <a:prstGeom prst="rect">
              <a:avLst/>
            </a:prstGeom>
            <a:noFill/>
            <a:ln>
              <a:noFill/>
            </a:ln>
          </p:spPr>
        </p:pic>
        <p:pic>
          <p:nvPicPr>
            <p:cNvPr id="448" name="Google Shape;448;p47"/>
            <p:cNvPicPr preferRelativeResize="0"/>
            <p:nvPr/>
          </p:nvPicPr>
          <p:blipFill>
            <a:blip r:embed="rId4">
              <a:alphaModFix amt="30000"/>
            </a:blip>
            <a:stretch>
              <a:fillRect/>
            </a:stretch>
          </p:blipFill>
          <p:spPr>
            <a:xfrm>
              <a:off x="6090675" y="2048400"/>
              <a:ext cx="1046700" cy="1046700"/>
            </a:xfrm>
            <a:prstGeom prst="rect">
              <a:avLst/>
            </a:prstGeom>
            <a:noFill/>
            <a:ln>
              <a:noFill/>
            </a:ln>
          </p:spPr>
        </p:pic>
      </p:grpSp>
      <p:grpSp>
        <p:nvGrpSpPr>
          <p:cNvPr id="449" name="Google Shape;449;p47"/>
          <p:cNvGrpSpPr/>
          <p:nvPr/>
        </p:nvGrpSpPr>
        <p:grpSpPr>
          <a:xfrm>
            <a:off x="6205035" y="1864057"/>
            <a:ext cx="999389" cy="436165"/>
            <a:chOff x="5043975" y="2048388"/>
            <a:chExt cx="2093400" cy="1046713"/>
          </a:xfrm>
        </p:grpSpPr>
        <p:pic>
          <p:nvPicPr>
            <p:cNvPr id="450" name="Google Shape;450;p47"/>
            <p:cNvPicPr preferRelativeResize="0"/>
            <p:nvPr/>
          </p:nvPicPr>
          <p:blipFill>
            <a:blip r:embed="rId4">
              <a:alphaModFix amt="30000"/>
            </a:blip>
            <a:stretch>
              <a:fillRect/>
            </a:stretch>
          </p:blipFill>
          <p:spPr>
            <a:xfrm>
              <a:off x="5043975" y="2048388"/>
              <a:ext cx="1046700" cy="1046700"/>
            </a:xfrm>
            <a:prstGeom prst="rect">
              <a:avLst/>
            </a:prstGeom>
            <a:noFill/>
            <a:ln>
              <a:noFill/>
            </a:ln>
          </p:spPr>
        </p:pic>
        <p:pic>
          <p:nvPicPr>
            <p:cNvPr id="451" name="Google Shape;451;p47"/>
            <p:cNvPicPr preferRelativeResize="0"/>
            <p:nvPr/>
          </p:nvPicPr>
          <p:blipFill>
            <a:blip r:embed="rId4">
              <a:alphaModFix amt="30000"/>
            </a:blip>
            <a:stretch>
              <a:fillRect/>
            </a:stretch>
          </p:blipFill>
          <p:spPr>
            <a:xfrm>
              <a:off x="6090675" y="2048400"/>
              <a:ext cx="1046700" cy="1046700"/>
            </a:xfrm>
            <a:prstGeom prst="rect">
              <a:avLst/>
            </a:prstGeom>
            <a:noFill/>
            <a:ln>
              <a:noFill/>
            </a:ln>
          </p:spPr>
        </p:pic>
      </p:grpSp>
      <p:grpSp>
        <p:nvGrpSpPr>
          <p:cNvPr id="452" name="Google Shape;452;p47"/>
          <p:cNvGrpSpPr/>
          <p:nvPr/>
        </p:nvGrpSpPr>
        <p:grpSpPr>
          <a:xfrm>
            <a:off x="7204435" y="1864057"/>
            <a:ext cx="999389" cy="436165"/>
            <a:chOff x="5043975" y="2048388"/>
            <a:chExt cx="2093400" cy="1046713"/>
          </a:xfrm>
        </p:grpSpPr>
        <p:pic>
          <p:nvPicPr>
            <p:cNvPr id="453" name="Google Shape;453;p47"/>
            <p:cNvPicPr preferRelativeResize="0"/>
            <p:nvPr/>
          </p:nvPicPr>
          <p:blipFill>
            <a:blip r:embed="rId4">
              <a:alphaModFix amt="30000"/>
            </a:blip>
            <a:stretch>
              <a:fillRect/>
            </a:stretch>
          </p:blipFill>
          <p:spPr>
            <a:xfrm>
              <a:off x="5043975" y="2048388"/>
              <a:ext cx="1046700" cy="1046700"/>
            </a:xfrm>
            <a:prstGeom prst="rect">
              <a:avLst/>
            </a:prstGeom>
            <a:noFill/>
            <a:ln>
              <a:noFill/>
            </a:ln>
          </p:spPr>
        </p:pic>
        <p:pic>
          <p:nvPicPr>
            <p:cNvPr id="454" name="Google Shape;454;p47"/>
            <p:cNvPicPr preferRelativeResize="0"/>
            <p:nvPr/>
          </p:nvPicPr>
          <p:blipFill>
            <a:blip r:embed="rId4">
              <a:alphaModFix amt="30000"/>
            </a:blip>
            <a:stretch>
              <a:fillRect/>
            </a:stretch>
          </p:blipFill>
          <p:spPr>
            <a:xfrm>
              <a:off x="6090675" y="2048400"/>
              <a:ext cx="1046700" cy="1046700"/>
            </a:xfrm>
            <a:prstGeom prst="rect">
              <a:avLst/>
            </a:prstGeom>
            <a:noFill/>
            <a:ln>
              <a:noFill/>
            </a:ln>
          </p:spPr>
        </p:pic>
      </p:grpSp>
      <p:grpSp>
        <p:nvGrpSpPr>
          <p:cNvPr id="455" name="Google Shape;455;p47"/>
          <p:cNvGrpSpPr/>
          <p:nvPr/>
        </p:nvGrpSpPr>
        <p:grpSpPr>
          <a:xfrm>
            <a:off x="7204435" y="2382707"/>
            <a:ext cx="999389" cy="436165"/>
            <a:chOff x="5043975" y="2048388"/>
            <a:chExt cx="2093400" cy="1046713"/>
          </a:xfrm>
        </p:grpSpPr>
        <p:pic>
          <p:nvPicPr>
            <p:cNvPr id="456" name="Google Shape;456;p47"/>
            <p:cNvPicPr preferRelativeResize="0"/>
            <p:nvPr/>
          </p:nvPicPr>
          <p:blipFill>
            <a:blip r:embed="rId4">
              <a:alphaModFix amt="30000"/>
            </a:blip>
            <a:stretch>
              <a:fillRect/>
            </a:stretch>
          </p:blipFill>
          <p:spPr>
            <a:xfrm>
              <a:off x="5043975" y="2048388"/>
              <a:ext cx="1046700" cy="1046700"/>
            </a:xfrm>
            <a:prstGeom prst="rect">
              <a:avLst/>
            </a:prstGeom>
            <a:noFill/>
            <a:ln>
              <a:noFill/>
            </a:ln>
          </p:spPr>
        </p:pic>
        <p:pic>
          <p:nvPicPr>
            <p:cNvPr id="457" name="Google Shape;457;p47"/>
            <p:cNvPicPr preferRelativeResize="0"/>
            <p:nvPr/>
          </p:nvPicPr>
          <p:blipFill>
            <a:blip r:embed="rId4">
              <a:alphaModFix amt="30000"/>
            </a:blip>
            <a:stretch>
              <a:fillRect/>
            </a:stretch>
          </p:blipFill>
          <p:spPr>
            <a:xfrm>
              <a:off x="6090675" y="2048400"/>
              <a:ext cx="1046700" cy="1046700"/>
            </a:xfrm>
            <a:prstGeom prst="rect">
              <a:avLst/>
            </a:prstGeom>
            <a:noFill/>
            <a:ln>
              <a:noFill/>
            </a:ln>
          </p:spPr>
        </p:pic>
      </p:grpSp>
      <p:grpSp>
        <p:nvGrpSpPr>
          <p:cNvPr id="458" name="Google Shape;458;p47"/>
          <p:cNvGrpSpPr/>
          <p:nvPr/>
        </p:nvGrpSpPr>
        <p:grpSpPr>
          <a:xfrm>
            <a:off x="7204435" y="2974094"/>
            <a:ext cx="999389" cy="436165"/>
            <a:chOff x="5043975" y="2048388"/>
            <a:chExt cx="2093400" cy="1046713"/>
          </a:xfrm>
        </p:grpSpPr>
        <p:pic>
          <p:nvPicPr>
            <p:cNvPr id="459" name="Google Shape;459;p47"/>
            <p:cNvPicPr preferRelativeResize="0"/>
            <p:nvPr/>
          </p:nvPicPr>
          <p:blipFill>
            <a:blip r:embed="rId4">
              <a:alphaModFix amt="30000"/>
            </a:blip>
            <a:stretch>
              <a:fillRect/>
            </a:stretch>
          </p:blipFill>
          <p:spPr>
            <a:xfrm>
              <a:off x="5043975" y="2048388"/>
              <a:ext cx="1046700" cy="1046700"/>
            </a:xfrm>
            <a:prstGeom prst="rect">
              <a:avLst/>
            </a:prstGeom>
            <a:noFill/>
            <a:ln>
              <a:noFill/>
            </a:ln>
          </p:spPr>
        </p:pic>
        <p:pic>
          <p:nvPicPr>
            <p:cNvPr id="460" name="Google Shape;460;p47"/>
            <p:cNvPicPr preferRelativeResize="0"/>
            <p:nvPr/>
          </p:nvPicPr>
          <p:blipFill>
            <a:blip r:embed="rId4">
              <a:alphaModFix amt="30000"/>
            </a:blip>
            <a:stretch>
              <a:fillRect/>
            </a:stretch>
          </p:blipFill>
          <p:spPr>
            <a:xfrm>
              <a:off x="6090675" y="2048400"/>
              <a:ext cx="1046700" cy="1046700"/>
            </a:xfrm>
            <a:prstGeom prst="rect">
              <a:avLst/>
            </a:prstGeom>
            <a:noFill/>
            <a:ln>
              <a:noFill/>
            </a:ln>
          </p:spPr>
        </p:pic>
      </p:grpSp>
      <p:pic>
        <p:nvPicPr>
          <p:cNvPr id="461" name="Google Shape;461;p47"/>
          <p:cNvPicPr preferRelativeResize="0"/>
          <p:nvPr/>
        </p:nvPicPr>
        <p:blipFill>
          <a:blip r:embed="rId4">
            <a:alphaModFix amt="30000"/>
          </a:blip>
          <a:stretch>
            <a:fillRect/>
          </a:stretch>
        </p:blipFill>
        <p:spPr>
          <a:xfrm>
            <a:off x="8203829" y="1864062"/>
            <a:ext cx="499695" cy="436160"/>
          </a:xfrm>
          <a:prstGeom prst="rect">
            <a:avLst/>
          </a:prstGeom>
          <a:noFill/>
          <a:ln>
            <a:noFill/>
          </a:ln>
        </p:spPr>
      </p:pic>
      <p:pic>
        <p:nvPicPr>
          <p:cNvPr id="462" name="Google Shape;462;p47"/>
          <p:cNvPicPr preferRelativeResize="0"/>
          <p:nvPr/>
        </p:nvPicPr>
        <p:blipFill>
          <a:blip r:embed="rId4">
            <a:alphaModFix amt="30000"/>
          </a:blip>
          <a:stretch>
            <a:fillRect/>
          </a:stretch>
        </p:blipFill>
        <p:spPr>
          <a:xfrm>
            <a:off x="8203829" y="2974099"/>
            <a:ext cx="499695" cy="436160"/>
          </a:xfrm>
          <a:prstGeom prst="rect">
            <a:avLst/>
          </a:prstGeom>
          <a:noFill/>
          <a:ln>
            <a:noFill/>
          </a:ln>
        </p:spPr>
      </p:pic>
      <p:pic>
        <p:nvPicPr>
          <p:cNvPr id="463" name="Google Shape;463;p47"/>
          <p:cNvPicPr preferRelativeResize="0"/>
          <p:nvPr/>
        </p:nvPicPr>
        <p:blipFill>
          <a:blip r:embed="rId4">
            <a:alphaModFix amt="30000"/>
          </a:blip>
          <a:stretch>
            <a:fillRect/>
          </a:stretch>
        </p:blipFill>
        <p:spPr>
          <a:xfrm>
            <a:off x="8203829" y="2382712"/>
            <a:ext cx="499695" cy="436160"/>
          </a:xfrm>
          <a:prstGeom prst="rect">
            <a:avLst/>
          </a:prstGeom>
          <a:noFill/>
          <a:ln>
            <a:noFill/>
          </a:ln>
        </p:spPr>
      </p:pic>
      <p:pic>
        <p:nvPicPr>
          <p:cNvPr id="464" name="Google Shape;464;p47"/>
          <p:cNvPicPr preferRelativeResize="0"/>
          <p:nvPr/>
        </p:nvPicPr>
        <p:blipFill rotWithShape="1">
          <a:blip r:embed="rId4">
            <a:alphaModFix amt="97000"/>
          </a:blip>
          <a:srcRect r="59579"/>
          <a:stretch/>
        </p:blipFill>
        <p:spPr>
          <a:xfrm>
            <a:off x="5205626" y="1864050"/>
            <a:ext cx="201975" cy="4361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103"/>
          <p:cNvSpPr txBox="1">
            <a:spLocks noGrp="1"/>
          </p:cNvSpPr>
          <p:nvPr>
            <p:ph type="title"/>
          </p:nvPr>
        </p:nvSpPr>
        <p:spPr>
          <a:xfrm>
            <a:off x="4377225" y="2486675"/>
            <a:ext cx="4569300" cy="124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Data Collection </a:t>
            </a:r>
            <a:endParaRPr sz="4000"/>
          </a:p>
        </p:txBody>
      </p:sp>
      <p:sp>
        <p:nvSpPr>
          <p:cNvPr id="972" name="Google Shape;972;p103"/>
          <p:cNvSpPr txBox="1">
            <a:spLocks noGrp="1"/>
          </p:cNvSpPr>
          <p:nvPr>
            <p:ph type="title" idx="2"/>
          </p:nvPr>
        </p:nvSpPr>
        <p:spPr>
          <a:xfrm>
            <a:off x="4377225" y="1413925"/>
            <a:ext cx="1638000" cy="106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a:t>
            </a:r>
            <a:endParaRPr/>
          </a:p>
        </p:txBody>
      </p:sp>
      <p:sp>
        <p:nvSpPr>
          <p:cNvPr id="973" name="Google Shape;973;p103"/>
          <p:cNvSpPr/>
          <p:nvPr/>
        </p:nvSpPr>
        <p:spPr>
          <a:xfrm>
            <a:off x="-852000" y="-824901"/>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4" name="Google Shape;974;p103"/>
          <p:cNvCxnSpPr/>
          <p:nvPr/>
        </p:nvCxnSpPr>
        <p:spPr>
          <a:xfrm rot="10800000" flipH="1">
            <a:off x="4418425" y="2467175"/>
            <a:ext cx="1444200" cy="19500"/>
          </a:xfrm>
          <a:prstGeom prst="straightConnector1">
            <a:avLst/>
          </a:prstGeom>
          <a:noFill/>
          <a:ln w="19050" cap="flat" cmpd="sng">
            <a:solidFill>
              <a:schemeClr val="accent1"/>
            </a:solidFill>
            <a:prstDash val="solid"/>
            <a:round/>
            <a:headEnd type="none" w="med" len="med"/>
            <a:tailEnd type="none" w="med" len="med"/>
          </a:ln>
        </p:spPr>
      </p:cxnSp>
      <p:pic>
        <p:nvPicPr>
          <p:cNvPr id="975" name="Google Shape;975;p103"/>
          <p:cNvPicPr preferRelativeResize="0"/>
          <p:nvPr/>
        </p:nvPicPr>
        <p:blipFill>
          <a:blip r:embed="rId3">
            <a:alphaModFix/>
          </a:blip>
          <a:stretch>
            <a:fillRect/>
          </a:stretch>
        </p:blipFill>
        <p:spPr>
          <a:xfrm>
            <a:off x="-491600" y="415275"/>
            <a:ext cx="5088300" cy="431294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p104"/>
          <p:cNvSpPr txBox="1">
            <a:spLocks noGrp="1"/>
          </p:cNvSpPr>
          <p:nvPr>
            <p:ph type="title"/>
          </p:nvPr>
        </p:nvSpPr>
        <p:spPr>
          <a:xfrm>
            <a:off x="2014200" y="0"/>
            <a:ext cx="5115600" cy="89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Selected Dataset</a:t>
            </a:r>
            <a:endParaRPr sz="4000"/>
          </a:p>
        </p:txBody>
      </p:sp>
      <p:sp>
        <p:nvSpPr>
          <p:cNvPr id="981" name="Google Shape;981;p104"/>
          <p:cNvSpPr txBox="1"/>
          <p:nvPr/>
        </p:nvSpPr>
        <p:spPr>
          <a:xfrm>
            <a:off x="88050" y="819600"/>
            <a:ext cx="8967900" cy="4155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1000"/>
              </a:spcAft>
              <a:buNone/>
            </a:pPr>
            <a:endParaRPr sz="1500" b="1">
              <a:latin typeface="Exo"/>
              <a:ea typeface="Exo"/>
              <a:cs typeface="Exo"/>
              <a:sym typeface="Exo"/>
            </a:endParaRPr>
          </a:p>
        </p:txBody>
      </p:sp>
      <p:sp>
        <p:nvSpPr>
          <p:cNvPr id="982" name="Google Shape;982;p104"/>
          <p:cNvSpPr txBox="1"/>
          <p:nvPr/>
        </p:nvSpPr>
        <p:spPr>
          <a:xfrm>
            <a:off x="538200" y="893700"/>
            <a:ext cx="8067600" cy="3391500"/>
          </a:xfrm>
          <a:prstGeom prst="rect">
            <a:avLst/>
          </a:prstGeom>
          <a:noFill/>
          <a:ln>
            <a:noFill/>
          </a:ln>
        </p:spPr>
        <p:txBody>
          <a:bodyPr spcFirstLastPara="1" wrap="square" lIns="91425" tIns="91425" rIns="91425" bIns="91425" anchor="t" anchorCtr="0">
            <a:spAutoFit/>
          </a:bodyPr>
          <a:lstStyle/>
          <a:p>
            <a:pPr marL="457200" lvl="0" indent="-317500" algn="just" rtl="0">
              <a:lnSpc>
                <a:spcPct val="115000"/>
              </a:lnSpc>
              <a:spcBef>
                <a:spcPts val="0"/>
              </a:spcBef>
              <a:spcAft>
                <a:spcPts val="0"/>
              </a:spcAft>
              <a:buSzPts val="1400"/>
              <a:buFont typeface="Calibri"/>
              <a:buChar char="●"/>
            </a:pPr>
            <a:r>
              <a:rPr lang="en">
                <a:latin typeface="Exo"/>
                <a:ea typeface="Exo"/>
                <a:cs typeface="Exo"/>
                <a:sym typeface="Exo"/>
              </a:rPr>
              <a:t>An ongoing surveillance system designed to measure behavioural risk factors for the non-institutionalised adult population (aged 18 years of age and older) residing in the United States which is done by </a:t>
            </a:r>
            <a:r>
              <a:rPr lang="en" b="1">
                <a:latin typeface="Exo"/>
                <a:ea typeface="Exo"/>
                <a:cs typeface="Exo"/>
                <a:sym typeface="Exo"/>
              </a:rPr>
              <a:t>Behavioural Risk Factor Surveillance System (BRFSS). </a:t>
            </a:r>
            <a:endParaRPr b="1">
              <a:latin typeface="Exo"/>
              <a:ea typeface="Exo"/>
              <a:cs typeface="Exo"/>
              <a:sym typeface="Exo"/>
            </a:endParaRPr>
          </a:p>
          <a:p>
            <a:pPr marL="0" lvl="0" indent="0" algn="just" rtl="0">
              <a:lnSpc>
                <a:spcPct val="115000"/>
              </a:lnSpc>
              <a:spcBef>
                <a:spcPts val="1000"/>
              </a:spcBef>
              <a:spcAft>
                <a:spcPts val="0"/>
              </a:spcAft>
              <a:buNone/>
            </a:pPr>
            <a:endParaRPr b="1">
              <a:latin typeface="Exo"/>
              <a:ea typeface="Exo"/>
              <a:cs typeface="Exo"/>
              <a:sym typeface="Exo"/>
            </a:endParaRPr>
          </a:p>
          <a:p>
            <a:pPr marL="457200" lvl="0" indent="-317500" algn="just" rtl="0">
              <a:lnSpc>
                <a:spcPct val="115000"/>
              </a:lnSpc>
              <a:spcBef>
                <a:spcPts val="1000"/>
              </a:spcBef>
              <a:spcAft>
                <a:spcPts val="0"/>
              </a:spcAft>
              <a:buSzPts val="1400"/>
              <a:buFont typeface="Calibri"/>
              <a:buChar char="●"/>
            </a:pPr>
            <a:r>
              <a:rPr lang="en">
                <a:latin typeface="Exo"/>
                <a:ea typeface="Exo"/>
                <a:cs typeface="Exo"/>
                <a:sym typeface="Exo"/>
              </a:rPr>
              <a:t>This dataset contains</a:t>
            </a:r>
            <a:r>
              <a:rPr lang="en" b="1">
                <a:latin typeface="Exo"/>
                <a:ea typeface="Exo"/>
                <a:cs typeface="Exo"/>
                <a:sym typeface="Exo"/>
              </a:rPr>
              <a:t> 330 features (columns)</a:t>
            </a:r>
            <a:r>
              <a:rPr lang="en">
                <a:latin typeface="Exo"/>
                <a:ea typeface="Exo"/>
                <a:cs typeface="Exo"/>
                <a:sym typeface="Exo"/>
              </a:rPr>
              <a:t> and have </a:t>
            </a:r>
            <a:r>
              <a:rPr lang="en" b="1">
                <a:latin typeface="Exo"/>
                <a:ea typeface="Exo"/>
                <a:cs typeface="Exo"/>
                <a:sym typeface="Exo"/>
              </a:rPr>
              <a:t>441,455 responses</a:t>
            </a:r>
            <a:r>
              <a:rPr lang="en">
                <a:latin typeface="Exo"/>
                <a:ea typeface="Exo"/>
                <a:cs typeface="Exo"/>
                <a:sym typeface="Exo"/>
              </a:rPr>
              <a:t>. These features are either</a:t>
            </a:r>
            <a:r>
              <a:rPr lang="en" b="1">
                <a:latin typeface="Exo"/>
                <a:ea typeface="Exo"/>
                <a:cs typeface="Exo"/>
                <a:sym typeface="Exo"/>
              </a:rPr>
              <a:t> questions directly asked of participants</a:t>
            </a:r>
            <a:r>
              <a:rPr lang="en">
                <a:latin typeface="Exo"/>
                <a:ea typeface="Exo"/>
                <a:cs typeface="Exo"/>
                <a:sym typeface="Exo"/>
              </a:rPr>
              <a:t> or </a:t>
            </a:r>
            <a:r>
              <a:rPr lang="en" b="1">
                <a:latin typeface="Exo"/>
                <a:ea typeface="Exo"/>
                <a:cs typeface="Exo"/>
                <a:sym typeface="Exo"/>
              </a:rPr>
              <a:t>calculated variables (unique question name) based on individual participant responses</a:t>
            </a:r>
            <a:r>
              <a:rPr lang="en">
                <a:latin typeface="Exo"/>
                <a:ea typeface="Exo"/>
                <a:cs typeface="Exo"/>
                <a:sym typeface="Exo"/>
              </a:rPr>
              <a:t>.</a:t>
            </a:r>
            <a:endParaRPr>
              <a:latin typeface="Exo"/>
              <a:ea typeface="Exo"/>
              <a:cs typeface="Exo"/>
              <a:sym typeface="Exo"/>
            </a:endParaRPr>
          </a:p>
          <a:p>
            <a:pPr marL="457200" lvl="0" indent="0" algn="just" rtl="0">
              <a:lnSpc>
                <a:spcPct val="115000"/>
              </a:lnSpc>
              <a:spcBef>
                <a:spcPts val="1000"/>
              </a:spcBef>
              <a:spcAft>
                <a:spcPts val="0"/>
              </a:spcAft>
              <a:buNone/>
            </a:pPr>
            <a:endParaRPr>
              <a:latin typeface="Exo"/>
              <a:ea typeface="Exo"/>
              <a:cs typeface="Exo"/>
              <a:sym typeface="Exo"/>
            </a:endParaRPr>
          </a:p>
          <a:p>
            <a:pPr marL="457200" lvl="0" indent="-317500" algn="just" rtl="0">
              <a:lnSpc>
                <a:spcPct val="115000"/>
              </a:lnSpc>
              <a:spcBef>
                <a:spcPts val="1000"/>
              </a:spcBef>
              <a:spcAft>
                <a:spcPts val="0"/>
              </a:spcAft>
              <a:buSzPts val="1400"/>
              <a:buFont typeface="Calibri"/>
              <a:buChar char="●"/>
            </a:pPr>
            <a:r>
              <a:rPr lang="en" b="1">
                <a:latin typeface="Exo"/>
                <a:ea typeface="Exo"/>
                <a:cs typeface="Exo"/>
                <a:sym typeface="Exo"/>
              </a:rPr>
              <a:t>Features </a:t>
            </a:r>
            <a:r>
              <a:rPr lang="en">
                <a:latin typeface="Exo"/>
                <a:ea typeface="Exo"/>
                <a:cs typeface="Exo"/>
                <a:sym typeface="Exo"/>
              </a:rPr>
              <a:t>include </a:t>
            </a:r>
            <a:r>
              <a:rPr lang="en" b="1">
                <a:latin typeface="Exo"/>
                <a:ea typeface="Exo"/>
                <a:cs typeface="Exo"/>
                <a:sym typeface="Exo"/>
              </a:rPr>
              <a:t>cigarette</a:t>
            </a:r>
            <a:r>
              <a:rPr lang="en">
                <a:latin typeface="Exo"/>
                <a:ea typeface="Exo"/>
                <a:cs typeface="Exo"/>
                <a:sym typeface="Exo"/>
              </a:rPr>
              <a:t> use, </a:t>
            </a:r>
            <a:r>
              <a:rPr lang="en" b="1">
                <a:latin typeface="Exo"/>
                <a:ea typeface="Exo"/>
                <a:cs typeface="Exo"/>
                <a:sym typeface="Exo"/>
              </a:rPr>
              <a:t>HIV/AIDS</a:t>
            </a:r>
            <a:r>
              <a:rPr lang="en">
                <a:latin typeface="Exo"/>
                <a:ea typeface="Exo"/>
                <a:cs typeface="Exo"/>
                <a:sym typeface="Exo"/>
              </a:rPr>
              <a:t> knowledge and prevention, </a:t>
            </a:r>
            <a:r>
              <a:rPr lang="en" b="1">
                <a:latin typeface="Exo"/>
                <a:ea typeface="Exo"/>
                <a:cs typeface="Exo"/>
                <a:sym typeface="Exo"/>
              </a:rPr>
              <a:t>exercise, immunisation, health status, chronic health conditions, alcohol consumption, fruits and vegetable consumption</a:t>
            </a:r>
            <a:r>
              <a:rPr lang="en">
                <a:latin typeface="Exo"/>
                <a:ea typeface="Exo"/>
                <a:cs typeface="Exo"/>
                <a:sym typeface="Exo"/>
              </a:rPr>
              <a:t>.</a:t>
            </a:r>
            <a:endParaRPr>
              <a:latin typeface="Exo"/>
              <a:ea typeface="Exo"/>
              <a:cs typeface="Exo"/>
              <a:sym typeface="Exo"/>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105"/>
          <p:cNvSpPr txBox="1">
            <a:spLocks noGrp="1"/>
          </p:cNvSpPr>
          <p:nvPr>
            <p:ph type="title"/>
          </p:nvPr>
        </p:nvSpPr>
        <p:spPr>
          <a:xfrm>
            <a:off x="4811775" y="2144538"/>
            <a:ext cx="4867500" cy="191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Data Understanding</a:t>
            </a:r>
            <a:endParaRPr sz="4000"/>
          </a:p>
        </p:txBody>
      </p:sp>
      <p:sp>
        <p:nvSpPr>
          <p:cNvPr id="988" name="Google Shape;988;p105"/>
          <p:cNvSpPr txBox="1">
            <a:spLocks noGrp="1"/>
          </p:cNvSpPr>
          <p:nvPr>
            <p:ph type="title" idx="2"/>
          </p:nvPr>
        </p:nvSpPr>
        <p:spPr>
          <a:xfrm>
            <a:off x="4811775" y="1083438"/>
            <a:ext cx="1438500" cy="106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02b</a:t>
            </a:r>
            <a:endParaRPr/>
          </a:p>
        </p:txBody>
      </p:sp>
      <p:sp>
        <p:nvSpPr>
          <p:cNvPr id="989" name="Google Shape;989;p105"/>
          <p:cNvSpPr/>
          <p:nvPr/>
        </p:nvSpPr>
        <p:spPr>
          <a:xfrm>
            <a:off x="-852000" y="-824901"/>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0" name="Google Shape;990;p105"/>
          <p:cNvCxnSpPr/>
          <p:nvPr/>
        </p:nvCxnSpPr>
        <p:spPr>
          <a:xfrm rot="10800000" flipH="1">
            <a:off x="4860550" y="2051988"/>
            <a:ext cx="1411500" cy="21600"/>
          </a:xfrm>
          <a:prstGeom prst="straightConnector1">
            <a:avLst/>
          </a:prstGeom>
          <a:noFill/>
          <a:ln w="19050" cap="flat" cmpd="sng">
            <a:solidFill>
              <a:schemeClr val="accent1"/>
            </a:solidFill>
            <a:prstDash val="solid"/>
            <a:round/>
            <a:headEnd type="none" w="med" len="med"/>
            <a:tailEnd type="none" w="med" len="med"/>
          </a:ln>
        </p:spPr>
      </p:cxnSp>
      <p:pic>
        <p:nvPicPr>
          <p:cNvPr id="3" name="Picture 2">
            <a:extLst>
              <a:ext uri="{FF2B5EF4-FFF2-40B4-BE49-F238E27FC236}">
                <a16:creationId xmlns:a16="http://schemas.microsoft.com/office/drawing/2014/main" id="{9EE38332-357A-9ABB-230E-493DDAD98D65}"/>
              </a:ext>
            </a:extLst>
          </p:cNvPr>
          <p:cNvPicPr>
            <a:picLocks noChangeAspect="1"/>
          </p:cNvPicPr>
          <p:nvPr/>
        </p:nvPicPr>
        <p:blipFill>
          <a:blip r:embed="rId3"/>
          <a:stretch>
            <a:fillRect/>
          </a:stretch>
        </p:blipFill>
        <p:spPr>
          <a:xfrm>
            <a:off x="197739" y="911832"/>
            <a:ext cx="4496190" cy="3513124"/>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106"/>
          <p:cNvSpPr txBox="1">
            <a:spLocks noGrp="1"/>
          </p:cNvSpPr>
          <p:nvPr>
            <p:ph type="title"/>
          </p:nvPr>
        </p:nvSpPr>
        <p:spPr>
          <a:xfrm>
            <a:off x="0" y="425000"/>
            <a:ext cx="6474600" cy="89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Data Understanding</a:t>
            </a:r>
            <a:endParaRPr sz="4000"/>
          </a:p>
          <a:p>
            <a:pPr marL="457200" lvl="0" indent="0" algn="l" rtl="0">
              <a:spcBef>
                <a:spcPts val="0"/>
              </a:spcBef>
              <a:spcAft>
                <a:spcPts val="0"/>
              </a:spcAft>
              <a:buNone/>
            </a:pPr>
            <a:r>
              <a:rPr lang="en" sz="2000" b="0" i="1"/>
              <a:t>   Target Variable</a:t>
            </a:r>
            <a:endParaRPr sz="2000" b="0" i="1"/>
          </a:p>
        </p:txBody>
      </p:sp>
      <p:pic>
        <p:nvPicPr>
          <p:cNvPr id="997" name="Google Shape;997;p106"/>
          <p:cNvPicPr preferRelativeResize="0"/>
          <p:nvPr/>
        </p:nvPicPr>
        <p:blipFill>
          <a:blip r:embed="rId3">
            <a:alphaModFix/>
          </a:blip>
          <a:stretch>
            <a:fillRect/>
          </a:stretch>
        </p:blipFill>
        <p:spPr>
          <a:xfrm>
            <a:off x="485202" y="1661375"/>
            <a:ext cx="4978875" cy="2187550"/>
          </a:xfrm>
          <a:prstGeom prst="rect">
            <a:avLst/>
          </a:prstGeom>
          <a:noFill/>
          <a:ln>
            <a:noFill/>
          </a:ln>
        </p:spPr>
      </p:pic>
      <p:sp>
        <p:nvSpPr>
          <p:cNvPr id="998" name="Google Shape;998;p106"/>
          <p:cNvSpPr txBox="1"/>
          <p:nvPr/>
        </p:nvSpPr>
        <p:spPr>
          <a:xfrm>
            <a:off x="5554675" y="1268825"/>
            <a:ext cx="3333900" cy="36219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
                <a:latin typeface="Exo"/>
                <a:ea typeface="Exo"/>
                <a:cs typeface="Exo"/>
                <a:sym typeface="Exo"/>
              </a:rPr>
              <a:t>There are </a:t>
            </a:r>
            <a:r>
              <a:rPr lang="en" b="1">
                <a:latin typeface="Exo"/>
                <a:ea typeface="Exo"/>
                <a:cs typeface="Exo"/>
                <a:sym typeface="Exo"/>
              </a:rPr>
              <a:t>6 categories of response</a:t>
            </a:r>
            <a:r>
              <a:rPr lang="en">
                <a:latin typeface="Exo"/>
                <a:ea typeface="Exo"/>
                <a:cs typeface="Exo"/>
                <a:sym typeface="Exo"/>
              </a:rPr>
              <a:t> made with encoded values of 1-9. </a:t>
            </a:r>
            <a:endParaRPr>
              <a:latin typeface="Exo"/>
              <a:ea typeface="Exo"/>
              <a:cs typeface="Exo"/>
              <a:sym typeface="Exo"/>
            </a:endParaRPr>
          </a:p>
          <a:p>
            <a:pPr marL="0" lvl="0" indent="0" algn="just" rtl="0">
              <a:lnSpc>
                <a:spcPct val="115000"/>
              </a:lnSpc>
              <a:spcBef>
                <a:spcPts val="0"/>
              </a:spcBef>
              <a:spcAft>
                <a:spcPts val="0"/>
              </a:spcAft>
              <a:buNone/>
            </a:pPr>
            <a:endParaRPr>
              <a:latin typeface="Exo"/>
              <a:ea typeface="Exo"/>
              <a:cs typeface="Exo"/>
              <a:sym typeface="Exo"/>
            </a:endParaRPr>
          </a:p>
          <a:p>
            <a:pPr marL="0" lvl="0" indent="0" algn="just" rtl="0">
              <a:lnSpc>
                <a:spcPct val="115000"/>
              </a:lnSpc>
              <a:spcBef>
                <a:spcPts val="0"/>
              </a:spcBef>
              <a:spcAft>
                <a:spcPts val="0"/>
              </a:spcAft>
              <a:buNone/>
            </a:pPr>
            <a:r>
              <a:rPr lang="en">
                <a:latin typeface="Exo"/>
                <a:ea typeface="Exo"/>
                <a:cs typeface="Exo"/>
                <a:sym typeface="Exo"/>
              </a:rPr>
              <a:t>As our prediction result will be a </a:t>
            </a:r>
            <a:r>
              <a:rPr lang="en" b="1">
                <a:latin typeface="Exo"/>
                <a:ea typeface="Exo"/>
                <a:cs typeface="Exo"/>
                <a:sym typeface="Exo"/>
              </a:rPr>
              <a:t>binary result</a:t>
            </a:r>
            <a:r>
              <a:rPr lang="en">
                <a:latin typeface="Exo"/>
                <a:ea typeface="Exo"/>
                <a:cs typeface="Exo"/>
                <a:sym typeface="Exo"/>
              </a:rPr>
              <a:t>. We only consider encoded value of </a:t>
            </a:r>
            <a:r>
              <a:rPr lang="en" b="1">
                <a:latin typeface="Exo"/>
                <a:ea typeface="Exo"/>
                <a:cs typeface="Exo"/>
                <a:sym typeface="Exo"/>
              </a:rPr>
              <a:t>1-4,</a:t>
            </a:r>
            <a:r>
              <a:rPr lang="en">
                <a:latin typeface="Exo"/>
                <a:ea typeface="Exo"/>
                <a:cs typeface="Exo"/>
                <a:sym typeface="Exo"/>
              </a:rPr>
              <a:t> which give an understanding in telling us if  surveyees </a:t>
            </a:r>
            <a:r>
              <a:rPr lang="en" b="1">
                <a:latin typeface="Exo"/>
                <a:ea typeface="Exo"/>
                <a:cs typeface="Exo"/>
                <a:sym typeface="Exo"/>
              </a:rPr>
              <a:t>have diabetes or do not have</a:t>
            </a:r>
            <a:r>
              <a:rPr lang="en">
                <a:latin typeface="Exo"/>
                <a:ea typeface="Exo"/>
                <a:cs typeface="Exo"/>
                <a:sym typeface="Exo"/>
              </a:rPr>
              <a:t>.</a:t>
            </a:r>
            <a:endParaRPr>
              <a:latin typeface="Exo"/>
              <a:ea typeface="Exo"/>
              <a:cs typeface="Exo"/>
              <a:sym typeface="Exo"/>
            </a:endParaRPr>
          </a:p>
          <a:p>
            <a:pPr marL="0" lvl="0" indent="0" algn="just" rtl="0">
              <a:lnSpc>
                <a:spcPct val="115000"/>
              </a:lnSpc>
              <a:spcBef>
                <a:spcPts val="0"/>
              </a:spcBef>
              <a:spcAft>
                <a:spcPts val="0"/>
              </a:spcAft>
              <a:buNone/>
            </a:pPr>
            <a:endParaRPr>
              <a:latin typeface="Exo"/>
              <a:ea typeface="Exo"/>
              <a:cs typeface="Exo"/>
              <a:sym typeface="Exo"/>
            </a:endParaRPr>
          </a:p>
          <a:p>
            <a:pPr marL="0" lvl="0" indent="0" algn="just" rtl="0">
              <a:lnSpc>
                <a:spcPct val="115000"/>
              </a:lnSpc>
              <a:spcBef>
                <a:spcPts val="0"/>
              </a:spcBef>
              <a:spcAft>
                <a:spcPts val="0"/>
              </a:spcAft>
              <a:buNone/>
            </a:pPr>
            <a:r>
              <a:rPr lang="en">
                <a:latin typeface="Exo"/>
                <a:ea typeface="Exo"/>
                <a:cs typeface="Exo"/>
                <a:sym typeface="Exo"/>
              </a:rPr>
              <a:t>Then group them into </a:t>
            </a:r>
            <a:r>
              <a:rPr lang="en" b="1">
                <a:latin typeface="Exo"/>
                <a:ea typeface="Exo"/>
                <a:cs typeface="Exo"/>
                <a:sym typeface="Exo"/>
              </a:rPr>
              <a:t>2 groups</a:t>
            </a:r>
            <a:r>
              <a:rPr lang="en">
                <a:latin typeface="Exo"/>
                <a:ea typeface="Exo"/>
                <a:cs typeface="Exo"/>
                <a:sym typeface="Exo"/>
              </a:rPr>
              <a:t>.</a:t>
            </a:r>
            <a:endParaRPr>
              <a:latin typeface="Exo"/>
              <a:ea typeface="Exo"/>
              <a:cs typeface="Exo"/>
              <a:sym typeface="Exo"/>
            </a:endParaRPr>
          </a:p>
          <a:p>
            <a:pPr marL="457200" lvl="0" indent="-317500" algn="just" rtl="0">
              <a:lnSpc>
                <a:spcPct val="115000"/>
              </a:lnSpc>
              <a:spcBef>
                <a:spcPts val="0"/>
              </a:spcBef>
              <a:spcAft>
                <a:spcPts val="0"/>
              </a:spcAft>
              <a:buSzPts val="1400"/>
              <a:buFont typeface="Exo"/>
              <a:buChar char="-"/>
            </a:pPr>
            <a:r>
              <a:rPr lang="en">
                <a:latin typeface="Exo"/>
                <a:ea typeface="Exo"/>
                <a:cs typeface="Exo"/>
                <a:sym typeface="Exo"/>
              </a:rPr>
              <a:t>Have Diabetes (1 and 2)</a:t>
            </a:r>
            <a:endParaRPr>
              <a:latin typeface="Exo"/>
              <a:ea typeface="Exo"/>
              <a:cs typeface="Exo"/>
              <a:sym typeface="Exo"/>
            </a:endParaRPr>
          </a:p>
          <a:p>
            <a:pPr marL="457200" lvl="0" indent="-317500" algn="just" rtl="0">
              <a:lnSpc>
                <a:spcPct val="115000"/>
              </a:lnSpc>
              <a:spcBef>
                <a:spcPts val="0"/>
              </a:spcBef>
              <a:spcAft>
                <a:spcPts val="0"/>
              </a:spcAft>
              <a:buSzPts val="1400"/>
              <a:buFont typeface="Exo"/>
              <a:buChar char="-"/>
            </a:pPr>
            <a:r>
              <a:rPr lang="en">
                <a:latin typeface="Exo"/>
                <a:ea typeface="Exo"/>
                <a:cs typeface="Exo"/>
                <a:sym typeface="Exo"/>
              </a:rPr>
              <a:t>Do not have Diabetes (3 and 4)</a:t>
            </a:r>
            <a:endParaRPr>
              <a:latin typeface="Exo"/>
              <a:ea typeface="Exo"/>
              <a:cs typeface="Exo"/>
              <a:sym typeface="Exo"/>
            </a:endParaRPr>
          </a:p>
          <a:p>
            <a:pPr marL="0" lvl="0" indent="0" algn="just" rtl="0">
              <a:lnSpc>
                <a:spcPct val="115000"/>
              </a:lnSpc>
              <a:spcBef>
                <a:spcPts val="0"/>
              </a:spcBef>
              <a:spcAft>
                <a:spcPts val="0"/>
              </a:spcAft>
              <a:buNone/>
            </a:pPr>
            <a:endParaRPr>
              <a:latin typeface="Exo"/>
              <a:ea typeface="Exo"/>
              <a:cs typeface="Exo"/>
              <a:sym typeface="Exo"/>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107"/>
          <p:cNvSpPr txBox="1">
            <a:spLocks noGrp="1"/>
          </p:cNvSpPr>
          <p:nvPr>
            <p:ph type="title"/>
          </p:nvPr>
        </p:nvSpPr>
        <p:spPr>
          <a:xfrm>
            <a:off x="0" y="425000"/>
            <a:ext cx="6474600" cy="89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Data Understanding</a:t>
            </a:r>
            <a:endParaRPr sz="4000"/>
          </a:p>
          <a:p>
            <a:pPr marL="457200" lvl="0" indent="0" algn="l" rtl="0">
              <a:spcBef>
                <a:spcPts val="0"/>
              </a:spcBef>
              <a:spcAft>
                <a:spcPts val="0"/>
              </a:spcAft>
              <a:buNone/>
            </a:pPr>
            <a:r>
              <a:rPr lang="en" sz="2000" b="0" i="1"/>
              <a:t>   Target Variable Unbalance</a:t>
            </a:r>
            <a:endParaRPr sz="2000" b="0" i="1"/>
          </a:p>
        </p:txBody>
      </p:sp>
      <p:sp>
        <p:nvSpPr>
          <p:cNvPr id="1004" name="Google Shape;1004;p107"/>
          <p:cNvSpPr txBox="1"/>
          <p:nvPr/>
        </p:nvSpPr>
        <p:spPr>
          <a:xfrm>
            <a:off x="5410650" y="1437525"/>
            <a:ext cx="3634500" cy="31263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
                <a:latin typeface="Exo"/>
                <a:ea typeface="Exo"/>
                <a:cs typeface="Exo"/>
                <a:sym typeface="Exo"/>
              </a:rPr>
              <a:t>There are </a:t>
            </a:r>
            <a:r>
              <a:rPr lang="en" b="1">
                <a:latin typeface="Exo"/>
                <a:ea typeface="Exo"/>
                <a:cs typeface="Exo"/>
                <a:sym typeface="Exo"/>
              </a:rPr>
              <a:t>6 categories of response</a:t>
            </a:r>
            <a:r>
              <a:rPr lang="en">
                <a:latin typeface="Exo"/>
                <a:ea typeface="Exo"/>
                <a:cs typeface="Exo"/>
                <a:sym typeface="Exo"/>
              </a:rPr>
              <a:t> made with encoded values of 1-9. </a:t>
            </a:r>
            <a:endParaRPr>
              <a:latin typeface="Exo"/>
              <a:ea typeface="Exo"/>
              <a:cs typeface="Exo"/>
              <a:sym typeface="Exo"/>
            </a:endParaRPr>
          </a:p>
          <a:p>
            <a:pPr marL="0" lvl="0" indent="0" algn="just" rtl="0">
              <a:lnSpc>
                <a:spcPct val="115000"/>
              </a:lnSpc>
              <a:spcBef>
                <a:spcPts val="0"/>
              </a:spcBef>
              <a:spcAft>
                <a:spcPts val="0"/>
              </a:spcAft>
              <a:buNone/>
            </a:pPr>
            <a:endParaRPr>
              <a:latin typeface="Exo"/>
              <a:ea typeface="Exo"/>
              <a:cs typeface="Exo"/>
              <a:sym typeface="Exo"/>
            </a:endParaRPr>
          </a:p>
          <a:p>
            <a:pPr marL="0" lvl="0" indent="0" algn="just" rtl="0">
              <a:lnSpc>
                <a:spcPct val="115000"/>
              </a:lnSpc>
              <a:spcBef>
                <a:spcPts val="0"/>
              </a:spcBef>
              <a:spcAft>
                <a:spcPts val="0"/>
              </a:spcAft>
              <a:buNone/>
            </a:pPr>
            <a:r>
              <a:rPr lang="en">
                <a:latin typeface="Exo"/>
                <a:ea typeface="Exo"/>
                <a:cs typeface="Exo"/>
                <a:sym typeface="Exo"/>
              </a:rPr>
              <a:t>As our prediction result will be a </a:t>
            </a:r>
            <a:r>
              <a:rPr lang="en" b="1">
                <a:latin typeface="Exo"/>
                <a:ea typeface="Exo"/>
                <a:cs typeface="Exo"/>
                <a:sym typeface="Exo"/>
              </a:rPr>
              <a:t>binary result</a:t>
            </a:r>
            <a:r>
              <a:rPr lang="en">
                <a:latin typeface="Exo"/>
                <a:ea typeface="Exo"/>
                <a:cs typeface="Exo"/>
                <a:sym typeface="Exo"/>
              </a:rPr>
              <a:t>. I would consider encoded value of </a:t>
            </a:r>
            <a:r>
              <a:rPr lang="en" b="1">
                <a:latin typeface="Exo"/>
                <a:ea typeface="Exo"/>
                <a:cs typeface="Exo"/>
                <a:sym typeface="Exo"/>
              </a:rPr>
              <a:t>1-4,</a:t>
            </a:r>
            <a:r>
              <a:rPr lang="en">
                <a:latin typeface="Exo"/>
                <a:ea typeface="Exo"/>
                <a:cs typeface="Exo"/>
                <a:sym typeface="Exo"/>
              </a:rPr>
              <a:t> which give an understanding of if  surveyors </a:t>
            </a:r>
            <a:r>
              <a:rPr lang="en" b="1">
                <a:latin typeface="Exo"/>
                <a:ea typeface="Exo"/>
                <a:cs typeface="Exo"/>
                <a:sym typeface="Exo"/>
              </a:rPr>
              <a:t>have diabetes or not</a:t>
            </a:r>
            <a:r>
              <a:rPr lang="en">
                <a:latin typeface="Exo"/>
                <a:ea typeface="Exo"/>
                <a:cs typeface="Exo"/>
                <a:sym typeface="Exo"/>
              </a:rPr>
              <a:t>.</a:t>
            </a:r>
            <a:endParaRPr>
              <a:latin typeface="Exo"/>
              <a:ea typeface="Exo"/>
              <a:cs typeface="Exo"/>
              <a:sym typeface="Exo"/>
            </a:endParaRPr>
          </a:p>
          <a:p>
            <a:pPr marL="0" lvl="0" indent="0" algn="just" rtl="0">
              <a:lnSpc>
                <a:spcPct val="115000"/>
              </a:lnSpc>
              <a:spcBef>
                <a:spcPts val="0"/>
              </a:spcBef>
              <a:spcAft>
                <a:spcPts val="0"/>
              </a:spcAft>
              <a:buNone/>
            </a:pPr>
            <a:endParaRPr>
              <a:latin typeface="Exo"/>
              <a:ea typeface="Exo"/>
              <a:cs typeface="Exo"/>
              <a:sym typeface="Exo"/>
            </a:endParaRPr>
          </a:p>
          <a:p>
            <a:pPr marL="0" lvl="0" indent="0" algn="just" rtl="0">
              <a:lnSpc>
                <a:spcPct val="115000"/>
              </a:lnSpc>
              <a:spcBef>
                <a:spcPts val="0"/>
              </a:spcBef>
              <a:spcAft>
                <a:spcPts val="0"/>
              </a:spcAft>
              <a:buNone/>
            </a:pPr>
            <a:r>
              <a:rPr lang="en">
                <a:latin typeface="Exo"/>
                <a:ea typeface="Exo"/>
                <a:cs typeface="Exo"/>
                <a:sym typeface="Exo"/>
              </a:rPr>
              <a:t>Then group them into </a:t>
            </a:r>
            <a:r>
              <a:rPr lang="en" b="1">
                <a:latin typeface="Exo"/>
                <a:ea typeface="Exo"/>
                <a:cs typeface="Exo"/>
                <a:sym typeface="Exo"/>
              </a:rPr>
              <a:t>2 groups</a:t>
            </a:r>
            <a:r>
              <a:rPr lang="en">
                <a:latin typeface="Exo"/>
                <a:ea typeface="Exo"/>
                <a:cs typeface="Exo"/>
                <a:sym typeface="Exo"/>
              </a:rPr>
              <a:t>.</a:t>
            </a:r>
            <a:endParaRPr>
              <a:latin typeface="Exo"/>
              <a:ea typeface="Exo"/>
              <a:cs typeface="Exo"/>
              <a:sym typeface="Exo"/>
            </a:endParaRPr>
          </a:p>
          <a:p>
            <a:pPr marL="457200" lvl="0" indent="-317500" algn="just" rtl="0">
              <a:lnSpc>
                <a:spcPct val="115000"/>
              </a:lnSpc>
              <a:spcBef>
                <a:spcPts val="0"/>
              </a:spcBef>
              <a:spcAft>
                <a:spcPts val="0"/>
              </a:spcAft>
              <a:buSzPts val="1400"/>
              <a:buFont typeface="Exo"/>
              <a:buChar char="-"/>
            </a:pPr>
            <a:r>
              <a:rPr lang="en">
                <a:latin typeface="Exo"/>
                <a:ea typeface="Exo"/>
                <a:cs typeface="Exo"/>
                <a:sym typeface="Exo"/>
              </a:rPr>
              <a:t>Have Diabetes (1 and 2)</a:t>
            </a:r>
            <a:endParaRPr>
              <a:latin typeface="Exo"/>
              <a:ea typeface="Exo"/>
              <a:cs typeface="Exo"/>
              <a:sym typeface="Exo"/>
            </a:endParaRPr>
          </a:p>
          <a:p>
            <a:pPr marL="457200" lvl="0" indent="-317500" algn="just" rtl="0">
              <a:lnSpc>
                <a:spcPct val="115000"/>
              </a:lnSpc>
              <a:spcBef>
                <a:spcPts val="0"/>
              </a:spcBef>
              <a:spcAft>
                <a:spcPts val="0"/>
              </a:spcAft>
              <a:buSzPts val="1400"/>
              <a:buFont typeface="Exo"/>
              <a:buChar char="-"/>
            </a:pPr>
            <a:r>
              <a:rPr lang="en">
                <a:latin typeface="Exo"/>
                <a:ea typeface="Exo"/>
                <a:cs typeface="Exo"/>
                <a:sym typeface="Exo"/>
              </a:rPr>
              <a:t>Do not have Diabetes (3 and 4)</a:t>
            </a:r>
            <a:endParaRPr>
              <a:latin typeface="Exo"/>
              <a:ea typeface="Exo"/>
              <a:cs typeface="Exo"/>
              <a:sym typeface="Exo"/>
            </a:endParaRPr>
          </a:p>
          <a:p>
            <a:pPr marL="0" lvl="0" indent="0" algn="just" rtl="0">
              <a:lnSpc>
                <a:spcPct val="115000"/>
              </a:lnSpc>
              <a:spcBef>
                <a:spcPts val="0"/>
              </a:spcBef>
              <a:spcAft>
                <a:spcPts val="0"/>
              </a:spcAft>
              <a:buNone/>
            </a:pPr>
            <a:endParaRPr>
              <a:latin typeface="Exo"/>
              <a:ea typeface="Exo"/>
              <a:cs typeface="Exo"/>
              <a:sym typeface="Exo"/>
            </a:endParaRPr>
          </a:p>
        </p:txBody>
      </p:sp>
      <p:pic>
        <p:nvPicPr>
          <p:cNvPr id="1005" name="Google Shape;1005;p107"/>
          <p:cNvPicPr preferRelativeResize="0"/>
          <p:nvPr/>
        </p:nvPicPr>
        <p:blipFill>
          <a:blip r:embed="rId3">
            <a:alphaModFix/>
          </a:blip>
          <a:stretch>
            <a:fillRect/>
          </a:stretch>
        </p:blipFill>
        <p:spPr>
          <a:xfrm>
            <a:off x="581350" y="1501903"/>
            <a:ext cx="4749875" cy="32453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108"/>
          <p:cNvSpPr txBox="1">
            <a:spLocks noGrp="1"/>
          </p:cNvSpPr>
          <p:nvPr>
            <p:ph type="title"/>
          </p:nvPr>
        </p:nvSpPr>
        <p:spPr>
          <a:xfrm>
            <a:off x="0" y="425000"/>
            <a:ext cx="6474600" cy="89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Data Understanding</a:t>
            </a:r>
            <a:endParaRPr sz="4000"/>
          </a:p>
          <a:p>
            <a:pPr marL="457200" lvl="0" indent="0" algn="l" rtl="0">
              <a:spcBef>
                <a:spcPts val="0"/>
              </a:spcBef>
              <a:spcAft>
                <a:spcPts val="0"/>
              </a:spcAft>
              <a:buNone/>
            </a:pPr>
            <a:r>
              <a:rPr lang="en" sz="2000" b="0" i="1"/>
              <a:t>   Missing Response</a:t>
            </a:r>
            <a:endParaRPr sz="2000" b="0" i="1"/>
          </a:p>
        </p:txBody>
      </p:sp>
      <p:sp>
        <p:nvSpPr>
          <p:cNvPr id="1011" name="Google Shape;1011;p108"/>
          <p:cNvSpPr txBox="1"/>
          <p:nvPr/>
        </p:nvSpPr>
        <p:spPr>
          <a:xfrm>
            <a:off x="5356000" y="1512675"/>
            <a:ext cx="3580200" cy="15198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
                <a:latin typeface="Exo"/>
                <a:ea typeface="Exo"/>
                <a:cs typeface="Exo"/>
                <a:sym typeface="Exo"/>
              </a:rPr>
              <a:t>Values </a:t>
            </a:r>
            <a:r>
              <a:rPr lang="en" b="1">
                <a:latin typeface="Exo"/>
                <a:ea typeface="Exo"/>
                <a:cs typeface="Exo"/>
                <a:sym typeface="Exo"/>
              </a:rPr>
              <a:t>7, 9 and Null</a:t>
            </a:r>
            <a:r>
              <a:rPr lang="en">
                <a:latin typeface="Exo"/>
                <a:ea typeface="Exo"/>
                <a:cs typeface="Exo"/>
                <a:sym typeface="Exo"/>
              </a:rPr>
              <a:t>, are used for response with </a:t>
            </a:r>
            <a:r>
              <a:rPr lang="en" b="1">
                <a:latin typeface="Exo"/>
                <a:ea typeface="Exo"/>
                <a:cs typeface="Exo"/>
                <a:sym typeface="Exo"/>
              </a:rPr>
              <a:t>“Don’t Know/Not Sure”</a:t>
            </a:r>
            <a:r>
              <a:rPr lang="en">
                <a:latin typeface="Exo"/>
                <a:ea typeface="Exo"/>
                <a:cs typeface="Exo"/>
                <a:sym typeface="Exo"/>
              </a:rPr>
              <a:t> and </a:t>
            </a:r>
            <a:r>
              <a:rPr lang="en" b="1">
                <a:latin typeface="Exo"/>
                <a:ea typeface="Exo"/>
                <a:cs typeface="Exo"/>
                <a:sym typeface="Exo"/>
              </a:rPr>
              <a:t>“Refused”</a:t>
            </a:r>
            <a:r>
              <a:rPr lang="en">
                <a:latin typeface="Exo"/>
                <a:ea typeface="Exo"/>
                <a:cs typeface="Exo"/>
                <a:sym typeface="Exo"/>
              </a:rPr>
              <a:t>. </a:t>
            </a:r>
            <a:endParaRPr>
              <a:latin typeface="Exo"/>
              <a:ea typeface="Exo"/>
              <a:cs typeface="Exo"/>
              <a:sym typeface="Exo"/>
            </a:endParaRPr>
          </a:p>
          <a:p>
            <a:pPr marL="0" lvl="0" indent="0" algn="just" rtl="0">
              <a:lnSpc>
                <a:spcPct val="115000"/>
              </a:lnSpc>
              <a:spcBef>
                <a:spcPts val="1000"/>
              </a:spcBef>
              <a:spcAft>
                <a:spcPts val="1000"/>
              </a:spcAft>
              <a:buNone/>
            </a:pPr>
            <a:r>
              <a:rPr lang="en">
                <a:latin typeface="Exo"/>
                <a:ea typeface="Exo"/>
                <a:cs typeface="Exo"/>
                <a:sym typeface="Exo"/>
              </a:rPr>
              <a:t>Values do not provide any understanding from the responder, will be removed.</a:t>
            </a:r>
            <a:endParaRPr>
              <a:latin typeface="Exo"/>
              <a:ea typeface="Exo"/>
              <a:cs typeface="Exo"/>
              <a:sym typeface="Exo"/>
            </a:endParaRPr>
          </a:p>
        </p:txBody>
      </p:sp>
      <p:pic>
        <p:nvPicPr>
          <p:cNvPr id="1012" name="Google Shape;1012;p108"/>
          <p:cNvPicPr preferRelativeResize="0"/>
          <p:nvPr/>
        </p:nvPicPr>
        <p:blipFill>
          <a:blip r:embed="rId3">
            <a:alphaModFix/>
          </a:blip>
          <a:stretch>
            <a:fillRect/>
          </a:stretch>
        </p:blipFill>
        <p:spPr>
          <a:xfrm>
            <a:off x="621275" y="1512675"/>
            <a:ext cx="4592625" cy="2642624"/>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p109"/>
          <p:cNvSpPr txBox="1">
            <a:spLocks noGrp="1"/>
          </p:cNvSpPr>
          <p:nvPr>
            <p:ph type="title"/>
          </p:nvPr>
        </p:nvSpPr>
        <p:spPr>
          <a:xfrm>
            <a:off x="0" y="425000"/>
            <a:ext cx="6474600" cy="89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Data Understanding</a:t>
            </a:r>
            <a:endParaRPr sz="4000"/>
          </a:p>
          <a:p>
            <a:pPr marL="457200" lvl="0" indent="0" algn="l" rtl="0">
              <a:spcBef>
                <a:spcPts val="0"/>
              </a:spcBef>
              <a:spcAft>
                <a:spcPts val="0"/>
              </a:spcAft>
              <a:buNone/>
            </a:pPr>
            <a:r>
              <a:rPr lang="en" sz="2000" b="0" i="1"/>
              <a:t>   Outlier</a:t>
            </a:r>
            <a:endParaRPr sz="2000" b="0" i="1"/>
          </a:p>
        </p:txBody>
      </p:sp>
      <p:sp>
        <p:nvSpPr>
          <p:cNvPr id="1018" name="Google Shape;1018;p109"/>
          <p:cNvSpPr txBox="1"/>
          <p:nvPr/>
        </p:nvSpPr>
        <p:spPr>
          <a:xfrm>
            <a:off x="5356000" y="1512675"/>
            <a:ext cx="3580200" cy="30153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
                <a:latin typeface="Exo"/>
                <a:ea typeface="Exo"/>
                <a:cs typeface="Exo"/>
                <a:sym typeface="Exo"/>
              </a:rPr>
              <a:t>In the BMI feature, </a:t>
            </a:r>
            <a:r>
              <a:rPr lang="en" b="1">
                <a:latin typeface="Exo"/>
                <a:ea typeface="Exo"/>
                <a:cs typeface="Exo"/>
                <a:sym typeface="Exo"/>
              </a:rPr>
              <a:t>removal of outliers</a:t>
            </a:r>
            <a:r>
              <a:rPr lang="en">
                <a:latin typeface="Exo"/>
                <a:ea typeface="Exo"/>
                <a:cs typeface="Exo"/>
                <a:sym typeface="Exo"/>
              </a:rPr>
              <a:t> will be performed in </a:t>
            </a:r>
            <a:r>
              <a:rPr lang="en" b="1">
                <a:latin typeface="Exo"/>
                <a:ea typeface="Exo"/>
                <a:cs typeface="Exo"/>
                <a:sym typeface="Exo"/>
              </a:rPr>
              <a:t>KNIME. </a:t>
            </a:r>
            <a:r>
              <a:rPr lang="en">
                <a:latin typeface="Exo"/>
                <a:ea typeface="Exo"/>
                <a:cs typeface="Exo"/>
                <a:sym typeface="Exo"/>
              </a:rPr>
              <a:t>Only appropriate inputs in our data will be kept.</a:t>
            </a:r>
            <a:endParaRPr>
              <a:latin typeface="Exo"/>
              <a:ea typeface="Exo"/>
              <a:cs typeface="Exo"/>
              <a:sym typeface="Exo"/>
            </a:endParaRPr>
          </a:p>
          <a:p>
            <a:pPr marL="0" lvl="0" indent="0" algn="just" rtl="0">
              <a:lnSpc>
                <a:spcPct val="115000"/>
              </a:lnSpc>
              <a:spcBef>
                <a:spcPts val="1000"/>
              </a:spcBef>
              <a:spcAft>
                <a:spcPts val="0"/>
              </a:spcAft>
              <a:buNone/>
            </a:pPr>
            <a:r>
              <a:rPr lang="en">
                <a:latin typeface="Exo"/>
                <a:ea typeface="Exo"/>
                <a:cs typeface="Exo"/>
                <a:sym typeface="Exo"/>
              </a:rPr>
              <a:t>E.g. The BMI can go up to above 90. BMI classifier as below:</a:t>
            </a:r>
            <a:endParaRPr>
              <a:latin typeface="Exo"/>
              <a:ea typeface="Exo"/>
              <a:cs typeface="Exo"/>
              <a:sym typeface="Exo"/>
            </a:endParaRPr>
          </a:p>
          <a:p>
            <a:pPr marL="0" lvl="0" indent="0" algn="just" rtl="0">
              <a:lnSpc>
                <a:spcPct val="115000"/>
              </a:lnSpc>
              <a:spcBef>
                <a:spcPts val="1000"/>
              </a:spcBef>
              <a:spcAft>
                <a:spcPts val="0"/>
              </a:spcAft>
              <a:buNone/>
            </a:pPr>
            <a:r>
              <a:rPr lang="en">
                <a:latin typeface="Exo"/>
                <a:ea typeface="Exo"/>
                <a:cs typeface="Exo"/>
                <a:sym typeface="Exo"/>
              </a:rPr>
              <a:t>Under: Below 18.5		Normal: 18.5 to 24.9,</a:t>
            </a:r>
            <a:endParaRPr>
              <a:latin typeface="Exo"/>
              <a:ea typeface="Exo"/>
              <a:cs typeface="Exo"/>
              <a:sym typeface="Exo"/>
            </a:endParaRPr>
          </a:p>
          <a:p>
            <a:pPr marL="0" lvl="0" indent="0" algn="just" rtl="0">
              <a:lnSpc>
                <a:spcPct val="115000"/>
              </a:lnSpc>
              <a:spcBef>
                <a:spcPts val="1000"/>
              </a:spcBef>
              <a:spcAft>
                <a:spcPts val="1000"/>
              </a:spcAft>
              <a:buNone/>
            </a:pPr>
            <a:r>
              <a:rPr lang="en">
                <a:latin typeface="Exo"/>
                <a:ea typeface="Exo"/>
                <a:cs typeface="Exo"/>
                <a:sym typeface="Exo"/>
              </a:rPr>
              <a:t>Overweight: 25 to 29.9        Obese: 30 to 39.9++ </a:t>
            </a:r>
            <a:endParaRPr>
              <a:latin typeface="Exo"/>
              <a:ea typeface="Exo"/>
              <a:cs typeface="Exo"/>
              <a:sym typeface="Exo"/>
            </a:endParaRPr>
          </a:p>
        </p:txBody>
      </p:sp>
      <p:pic>
        <p:nvPicPr>
          <p:cNvPr id="1019" name="Google Shape;1019;p109"/>
          <p:cNvPicPr preferRelativeResize="0"/>
          <p:nvPr/>
        </p:nvPicPr>
        <p:blipFill>
          <a:blip r:embed="rId3">
            <a:alphaModFix/>
          </a:blip>
          <a:stretch>
            <a:fillRect/>
          </a:stretch>
        </p:blipFill>
        <p:spPr>
          <a:xfrm>
            <a:off x="675725" y="1512675"/>
            <a:ext cx="4680275" cy="2705933"/>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110"/>
          <p:cNvSpPr txBox="1">
            <a:spLocks noGrp="1"/>
          </p:cNvSpPr>
          <p:nvPr>
            <p:ph type="title"/>
          </p:nvPr>
        </p:nvSpPr>
        <p:spPr>
          <a:xfrm>
            <a:off x="0" y="425000"/>
            <a:ext cx="6474600" cy="89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Data Understanding</a:t>
            </a:r>
            <a:endParaRPr sz="4000"/>
          </a:p>
          <a:p>
            <a:pPr marL="457200" lvl="0" indent="0" algn="l" rtl="0">
              <a:spcBef>
                <a:spcPts val="0"/>
              </a:spcBef>
              <a:spcAft>
                <a:spcPts val="0"/>
              </a:spcAft>
              <a:buNone/>
            </a:pPr>
            <a:r>
              <a:rPr lang="en" sz="2000" b="0" i="1"/>
              <a:t>  Inconsistency in Responses</a:t>
            </a:r>
            <a:endParaRPr sz="2000" b="0" i="1"/>
          </a:p>
        </p:txBody>
      </p:sp>
      <p:sp>
        <p:nvSpPr>
          <p:cNvPr id="1025" name="Google Shape;1025;p110"/>
          <p:cNvSpPr txBox="1"/>
          <p:nvPr/>
        </p:nvSpPr>
        <p:spPr>
          <a:xfrm>
            <a:off x="5356000" y="1512675"/>
            <a:ext cx="3580200" cy="20154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
                <a:latin typeface="Exo"/>
                <a:ea typeface="Exo"/>
                <a:cs typeface="Exo"/>
                <a:sym typeface="Exo"/>
              </a:rPr>
              <a:t>In the codebook definition a value 1 can represent a “Yes” or “No” response for different variables.</a:t>
            </a:r>
            <a:endParaRPr>
              <a:latin typeface="Exo"/>
              <a:ea typeface="Exo"/>
              <a:cs typeface="Exo"/>
              <a:sym typeface="Exo"/>
            </a:endParaRPr>
          </a:p>
          <a:p>
            <a:pPr marL="0" lvl="0" indent="0" algn="just" rtl="0">
              <a:lnSpc>
                <a:spcPct val="115000"/>
              </a:lnSpc>
              <a:spcBef>
                <a:spcPts val="1000"/>
              </a:spcBef>
              <a:spcAft>
                <a:spcPts val="1000"/>
              </a:spcAft>
              <a:buNone/>
            </a:pPr>
            <a:r>
              <a:rPr lang="en">
                <a:latin typeface="Exo"/>
                <a:ea typeface="Exo"/>
                <a:cs typeface="Exo"/>
                <a:sym typeface="Exo"/>
              </a:rPr>
              <a:t>To synchronize the definition, 1 and 2 is changed to 1 and 0, respectively. Where 1 represent a “Yes” and 0 represent a “No” response.</a:t>
            </a:r>
            <a:endParaRPr>
              <a:latin typeface="Exo"/>
              <a:ea typeface="Exo"/>
              <a:cs typeface="Exo"/>
              <a:sym typeface="Exo"/>
            </a:endParaRPr>
          </a:p>
        </p:txBody>
      </p:sp>
      <p:pic>
        <p:nvPicPr>
          <p:cNvPr id="1026" name="Google Shape;1026;p110"/>
          <p:cNvPicPr preferRelativeResize="0"/>
          <p:nvPr/>
        </p:nvPicPr>
        <p:blipFill>
          <a:blip r:embed="rId3">
            <a:alphaModFix/>
          </a:blip>
          <a:stretch>
            <a:fillRect/>
          </a:stretch>
        </p:blipFill>
        <p:spPr>
          <a:xfrm>
            <a:off x="707975" y="1512675"/>
            <a:ext cx="4194176" cy="1771475"/>
          </a:xfrm>
          <a:prstGeom prst="rect">
            <a:avLst/>
          </a:prstGeom>
          <a:noFill/>
          <a:ln>
            <a:noFill/>
          </a:ln>
        </p:spPr>
      </p:pic>
      <p:pic>
        <p:nvPicPr>
          <p:cNvPr id="1027" name="Google Shape;1027;p110"/>
          <p:cNvPicPr preferRelativeResize="0"/>
          <p:nvPr/>
        </p:nvPicPr>
        <p:blipFill>
          <a:blip r:embed="rId4">
            <a:alphaModFix/>
          </a:blip>
          <a:stretch>
            <a:fillRect/>
          </a:stretch>
        </p:blipFill>
        <p:spPr>
          <a:xfrm>
            <a:off x="707975" y="3385775"/>
            <a:ext cx="4194176" cy="1527774"/>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p111"/>
          <p:cNvSpPr txBox="1">
            <a:spLocks noGrp="1"/>
          </p:cNvSpPr>
          <p:nvPr>
            <p:ph type="title"/>
          </p:nvPr>
        </p:nvSpPr>
        <p:spPr>
          <a:xfrm>
            <a:off x="5029000" y="2398150"/>
            <a:ext cx="3841500" cy="135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Data Cleaning</a:t>
            </a:r>
            <a:endParaRPr sz="4000"/>
          </a:p>
        </p:txBody>
      </p:sp>
      <p:sp>
        <p:nvSpPr>
          <p:cNvPr id="1033" name="Google Shape;1033;p111"/>
          <p:cNvSpPr txBox="1">
            <a:spLocks noGrp="1"/>
          </p:cNvSpPr>
          <p:nvPr>
            <p:ph type="title" idx="2"/>
          </p:nvPr>
        </p:nvSpPr>
        <p:spPr>
          <a:xfrm>
            <a:off x="5029000" y="1391150"/>
            <a:ext cx="1056900" cy="106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034" name="Google Shape;1034;p111"/>
          <p:cNvSpPr/>
          <p:nvPr/>
        </p:nvSpPr>
        <p:spPr>
          <a:xfrm>
            <a:off x="-852000" y="-824901"/>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5" name="Google Shape;1035;p111"/>
          <p:cNvCxnSpPr/>
          <p:nvPr/>
        </p:nvCxnSpPr>
        <p:spPr>
          <a:xfrm>
            <a:off x="5077775" y="2381300"/>
            <a:ext cx="1081800" cy="0"/>
          </a:xfrm>
          <a:prstGeom prst="straightConnector1">
            <a:avLst/>
          </a:prstGeom>
          <a:noFill/>
          <a:ln w="19050" cap="flat" cmpd="sng">
            <a:solidFill>
              <a:schemeClr val="accent1"/>
            </a:solidFill>
            <a:prstDash val="solid"/>
            <a:round/>
            <a:headEnd type="none" w="med" len="med"/>
            <a:tailEnd type="none" w="med" len="med"/>
          </a:ln>
        </p:spPr>
      </p:cxnSp>
      <p:pic>
        <p:nvPicPr>
          <p:cNvPr id="3" name="Picture 2">
            <a:extLst>
              <a:ext uri="{FF2B5EF4-FFF2-40B4-BE49-F238E27FC236}">
                <a16:creationId xmlns:a16="http://schemas.microsoft.com/office/drawing/2014/main" id="{6E0C149C-3640-6E2C-8029-B71CFBE7B2A0}"/>
              </a:ext>
            </a:extLst>
          </p:cNvPr>
          <p:cNvPicPr>
            <a:picLocks noChangeAspect="1"/>
          </p:cNvPicPr>
          <p:nvPr/>
        </p:nvPicPr>
        <p:blipFill>
          <a:blip r:embed="rId3"/>
          <a:stretch>
            <a:fillRect/>
          </a:stretch>
        </p:blipFill>
        <p:spPr>
          <a:xfrm>
            <a:off x="379782" y="1391150"/>
            <a:ext cx="4503810" cy="3734042"/>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112"/>
          <p:cNvSpPr txBox="1">
            <a:spLocks noGrp="1"/>
          </p:cNvSpPr>
          <p:nvPr>
            <p:ph type="title"/>
          </p:nvPr>
        </p:nvSpPr>
        <p:spPr>
          <a:xfrm>
            <a:off x="749425" y="435900"/>
            <a:ext cx="7455900" cy="89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Data Cleaning</a:t>
            </a:r>
            <a:endParaRPr sz="4000"/>
          </a:p>
          <a:p>
            <a:pPr marL="0" lvl="0" indent="0" algn="l" rtl="0">
              <a:spcBef>
                <a:spcPts val="0"/>
              </a:spcBef>
              <a:spcAft>
                <a:spcPts val="0"/>
              </a:spcAft>
              <a:buNone/>
            </a:pPr>
            <a:r>
              <a:rPr lang="en" sz="2000" b="0" i="1"/>
              <a:t>Convert 7 and 9 to Missing + Removal of  Missing Value</a:t>
            </a:r>
            <a:endParaRPr sz="2000" b="0" i="1"/>
          </a:p>
        </p:txBody>
      </p:sp>
      <p:sp>
        <p:nvSpPr>
          <p:cNvPr id="1042" name="Google Shape;1042;p112"/>
          <p:cNvSpPr txBox="1"/>
          <p:nvPr/>
        </p:nvSpPr>
        <p:spPr>
          <a:xfrm>
            <a:off x="611000" y="3827500"/>
            <a:ext cx="3214500" cy="1143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1000"/>
              </a:spcAft>
              <a:buNone/>
            </a:pPr>
            <a:r>
              <a:rPr lang="en">
                <a:latin typeface="Exo"/>
                <a:ea typeface="Exo"/>
                <a:cs typeface="Exo"/>
                <a:sym typeface="Exo"/>
              </a:rPr>
              <a:t>Convert 7 &amp; 9 that often represent “Missing”, “Refused” to answer and “Don’t Know” to </a:t>
            </a:r>
            <a:r>
              <a:rPr lang="en" b="1">
                <a:latin typeface="Exo"/>
                <a:ea typeface="Exo"/>
                <a:cs typeface="Exo"/>
                <a:sym typeface="Exo"/>
              </a:rPr>
              <a:t>“?” AKA missing value</a:t>
            </a:r>
            <a:endParaRPr b="1">
              <a:latin typeface="Exo"/>
              <a:ea typeface="Exo"/>
              <a:cs typeface="Exo"/>
              <a:sym typeface="Exo"/>
            </a:endParaRPr>
          </a:p>
        </p:txBody>
      </p:sp>
      <p:pic>
        <p:nvPicPr>
          <p:cNvPr id="1043" name="Google Shape;1043;p112"/>
          <p:cNvPicPr preferRelativeResize="0"/>
          <p:nvPr/>
        </p:nvPicPr>
        <p:blipFill>
          <a:blip r:embed="rId3">
            <a:alphaModFix/>
          </a:blip>
          <a:stretch>
            <a:fillRect/>
          </a:stretch>
        </p:blipFill>
        <p:spPr>
          <a:xfrm>
            <a:off x="664675" y="3225063"/>
            <a:ext cx="3670001" cy="500750"/>
          </a:xfrm>
          <a:prstGeom prst="rect">
            <a:avLst/>
          </a:prstGeom>
          <a:noFill/>
          <a:ln>
            <a:noFill/>
          </a:ln>
        </p:spPr>
      </p:pic>
      <p:pic>
        <p:nvPicPr>
          <p:cNvPr id="1044" name="Google Shape;1044;p112"/>
          <p:cNvPicPr preferRelativeResize="0"/>
          <p:nvPr/>
        </p:nvPicPr>
        <p:blipFill>
          <a:blip r:embed="rId4">
            <a:alphaModFix/>
          </a:blip>
          <a:stretch>
            <a:fillRect/>
          </a:stretch>
        </p:blipFill>
        <p:spPr>
          <a:xfrm>
            <a:off x="664675" y="1519388"/>
            <a:ext cx="3508309" cy="1603975"/>
          </a:xfrm>
          <a:prstGeom prst="rect">
            <a:avLst/>
          </a:prstGeom>
          <a:noFill/>
          <a:ln>
            <a:noFill/>
          </a:ln>
        </p:spPr>
      </p:pic>
      <p:sp>
        <p:nvSpPr>
          <p:cNvPr id="1045" name="Google Shape;1045;p112"/>
          <p:cNvSpPr txBox="1"/>
          <p:nvPr/>
        </p:nvSpPr>
        <p:spPr>
          <a:xfrm>
            <a:off x="4808240" y="3311975"/>
            <a:ext cx="2556300" cy="1143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1000"/>
              </a:spcAft>
              <a:buNone/>
            </a:pPr>
            <a:r>
              <a:rPr lang="en">
                <a:latin typeface="Exo"/>
                <a:ea typeface="Exo"/>
                <a:cs typeface="Exo"/>
                <a:sym typeface="Exo"/>
              </a:rPr>
              <a:t>Remove all rows with </a:t>
            </a:r>
            <a:r>
              <a:rPr lang="en" b="1">
                <a:latin typeface="Exo"/>
                <a:ea typeface="Exo"/>
                <a:cs typeface="Exo"/>
                <a:sym typeface="Exo"/>
              </a:rPr>
              <a:t>“?”</a:t>
            </a:r>
            <a:r>
              <a:rPr lang="en">
                <a:latin typeface="Exo"/>
                <a:ea typeface="Exo"/>
                <a:cs typeface="Exo"/>
                <a:sym typeface="Exo"/>
              </a:rPr>
              <a:t>, so as to retain rows that are able to tell us a complete story.</a:t>
            </a:r>
            <a:endParaRPr>
              <a:latin typeface="Exo"/>
              <a:ea typeface="Exo"/>
              <a:cs typeface="Exo"/>
              <a:sym typeface="Exo"/>
            </a:endParaRPr>
          </a:p>
        </p:txBody>
      </p:sp>
      <p:pic>
        <p:nvPicPr>
          <p:cNvPr id="1046" name="Google Shape;1046;p112"/>
          <p:cNvPicPr preferRelativeResize="0"/>
          <p:nvPr/>
        </p:nvPicPr>
        <p:blipFill>
          <a:blip r:embed="rId5">
            <a:alphaModFix/>
          </a:blip>
          <a:stretch>
            <a:fillRect/>
          </a:stretch>
        </p:blipFill>
        <p:spPr>
          <a:xfrm>
            <a:off x="4841563" y="1519400"/>
            <a:ext cx="1310422" cy="847725"/>
          </a:xfrm>
          <a:prstGeom prst="rect">
            <a:avLst/>
          </a:prstGeom>
          <a:noFill/>
          <a:ln>
            <a:noFill/>
          </a:ln>
        </p:spPr>
      </p:pic>
      <p:sp>
        <p:nvSpPr>
          <p:cNvPr id="1047" name="Google Shape;1047;p112"/>
          <p:cNvSpPr/>
          <p:nvPr/>
        </p:nvSpPr>
        <p:spPr>
          <a:xfrm>
            <a:off x="5123418" y="1519401"/>
            <a:ext cx="746700" cy="684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48" name="Google Shape;1048;p112"/>
          <p:cNvCxnSpPr>
            <a:stCxn id="1047" idx="3"/>
            <a:endCxn id="1049" idx="0"/>
          </p:cNvCxnSpPr>
          <p:nvPr/>
        </p:nvCxnSpPr>
        <p:spPr>
          <a:xfrm flipH="1">
            <a:off x="5861118" y="1861851"/>
            <a:ext cx="9000" cy="1110300"/>
          </a:xfrm>
          <a:prstGeom prst="straightConnector1">
            <a:avLst/>
          </a:prstGeom>
          <a:noFill/>
          <a:ln w="19050" cap="flat" cmpd="sng">
            <a:solidFill>
              <a:srgbClr val="FF0000"/>
            </a:solidFill>
            <a:prstDash val="solid"/>
            <a:round/>
            <a:headEnd type="none" w="med" len="med"/>
            <a:tailEnd type="stealth" w="med" len="med"/>
          </a:ln>
        </p:spPr>
      </p:cxnSp>
      <p:pic>
        <p:nvPicPr>
          <p:cNvPr id="1049" name="Google Shape;1049;p112"/>
          <p:cNvPicPr preferRelativeResize="0"/>
          <p:nvPr/>
        </p:nvPicPr>
        <p:blipFill>
          <a:blip r:embed="rId6">
            <a:alphaModFix/>
          </a:blip>
          <a:stretch>
            <a:fillRect/>
          </a:stretch>
        </p:blipFill>
        <p:spPr>
          <a:xfrm>
            <a:off x="4808245" y="2972138"/>
            <a:ext cx="2105765" cy="304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48"/>
          <p:cNvSpPr txBox="1">
            <a:spLocks noGrp="1"/>
          </p:cNvSpPr>
          <p:nvPr>
            <p:ph type="title"/>
          </p:nvPr>
        </p:nvSpPr>
        <p:spPr>
          <a:xfrm>
            <a:off x="3418636" y="182900"/>
            <a:ext cx="2516400" cy="89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bjective</a:t>
            </a:r>
            <a:endParaRPr sz="4000"/>
          </a:p>
        </p:txBody>
      </p:sp>
      <p:sp>
        <p:nvSpPr>
          <p:cNvPr id="470" name="Google Shape;470;p48"/>
          <p:cNvSpPr txBox="1"/>
          <p:nvPr/>
        </p:nvSpPr>
        <p:spPr>
          <a:xfrm>
            <a:off x="523950" y="1250850"/>
            <a:ext cx="8096100" cy="2805300"/>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0"/>
              </a:spcBef>
              <a:spcAft>
                <a:spcPts val="0"/>
              </a:spcAft>
              <a:buSzPts val="1500"/>
              <a:buFont typeface="Exo"/>
              <a:buAutoNum type="arabicPeriod"/>
            </a:pPr>
            <a:r>
              <a:rPr lang="en" sz="1500" b="1">
                <a:latin typeface="Exo"/>
                <a:ea typeface="Exo"/>
                <a:cs typeface="Exo"/>
                <a:sym typeface="Exo"/>
              </a:rPr>
              <a:t>Develop categorical predictive models of 80% accuracy</a:t>
            </a:r>
            <a:r>
              <a:rPr lang="en" sz="1500">
                <a:latin typeface="Exo"/>
                <a:ea typeface="Exo"/>
                <a:cs typeface="Exo"/>
                <a:sym typeface="Exo"/>
              </a:rPr>
              <a:t> to </a:t>
            </a:r>
            <a:r>
              <a:rPr lang="en" sz="1500" b="1">
                <a:latin typeface="Exo"/>
                <a:ea typeface="Exo"/>
                <a:cs typeface="Exo"/>
                <a:sym typeface="Exo"/>
              </a:rPr>
              <a:t>detect common health problems </a:t>
            </a:r>
            <a:r>
              <a:rPr lang="en" sz="1500">
                <a:latin typeface="Exo"/>
                <a:ea typeface="Exo"/>
                <a:cs typeface="Exo"/>
                <a:sym typeface="Exo"/>
              </a:rPr>
              <a:t>in our global population and the factors contributing to those health issues.</a:t>
            </a:r>
            <a:endParaRPr sz="1500">
              <a:latin typeface="Exo"/>
              <a:ea typeface="Exo"/>
              <a:cs typeface="Exo"/>
              <a:sym typeface="Exo"/>
            </a:endParaRPr>
          </a:p>
          <a:p>
            <a:pPr marL="457200" lvl="0" indent="0" algn="l" rtl="0">
              <a:lnSpc>
                <a:spcPct val="115000"/>
              </a:lnSpc>
              <a:spcBef>
                <a:spcPts val="0"/>
              </a:spcBef>
              <a:spcAft>
                <a:spcPts val="0"/>
              </a:spcAft>
              <a:buNone/>
            </a:pPr>
            <a:endParaRPr sz="1500">
              <a:latin typeface="Exo"/>
              <a:ea typeface="Exo"/>
              <a:cs typeface="Exo"/>
              <a:sym typeface="Exo"/>
            </a:endParaRPr>
          </a:p>
          <a:p>
            <a:pPr marL="457200" lvl="0" indent="-323850" algn="l" rtl="0">
              <a:lnSpc>
                <a:spcPct val="115000"/>
              </a:lnSpc>
              <a:spcBef>
                <a:spcPts val="0"/>
              </a:spcBef>
              <a:spcAft>
                <a:spcPts val="0"/>
              </a:spcAft>
              <a:buSzPts val="1500"/>
              <a:buFont typeface="Exo"/>
              <a:buAutoNum type="arabicPeriod"/>
            </a:pPr>
            <a:r>
              <a:rPr lang="en" sz="1500" b="1">
                <a:latin typeface="Exo"/>
                <a:ea typeface="Exo"/>
                <a:cs typeface="Exo"/>
                <a:sym typeface="Exo"/>
              </a:rPr>
              <a:t>Pinpoint factors associated with major health problems</a:t>
            </a:r>
            <a:r>
              <a:rPr lang="en" sz="1500">
                <a:latin typeface="Exo"/>
                <a:ea typeface="Exo"/>
                <a:cs typeface="Exo"/>
                <a:sym typeface="Exo"/>
              </a:rPr>
              <a:t>, so that potential patients will be </a:t>
            </a:r>
            <a:r>
              <a:rPr lang="en" sz="1500" b="1">
                <a:latin typeface="Exo"/>
                <a:ea typeface="Exo"/>
                <a:cs typeface="Exo"/>
                <a:sym typeface="Exo"/>
              </a:rPr>
              <a:t>aware </a:t>
            </a:r>
            <a:r>
              <a:rPr lang="en" sz="1500">
                <a:latin typeface="Exo"/>
                <a:ea typeface="Exo"/>
                <a:cs typeface="Exo"/>
                <a:sym typeface="Exo"/>
              </a:rPr>
              <a:t>of them and take </a:t>
            </a:r>
            <a:r>
              <a:rPr lang="en" sz="1500" b="1">
                <a:latin typeface="Exo"/>
                <a:ea typeface="Exo"/>
                <a:cs typeface="Exo"/>
                <a:sym typeface="Exo"/>
              </a:rPr>
              <a:t>preventive </a:t>
            </a:r>
            <a:r>
              <a:rPr lang="en" sz="1500">
                <a:latin typeface="Exo"/>
                <a:ea typeface="Exo"/>
                <a:cs typeface="Exo"/>
                <a:sym typeface="Exo"/>
              </a:rPr>
              <a:t>measures to </a:t>
            </a:r>
            <a:r>
              <a:rPr lang="en" sz="1500" b="1">
                <a:latin typeface="Exo"/>
                <a:ea typeface="Exo"/>
                <a:cs typeface="Exo"/>
                <a:sym typeface="Exo"/>
              </a:rPr>
              <a:t>avoid </a:t>
            </a:r>
            <a:r>
              <a:rPr lang="en" sz="1500">
                <a:latin typeface="Exo"/>
                <a:ea typeface="Exo"/>
                <a:cs typeface="Exo"/>
                <a:sym typeface="Exo"/>
              </a:rPr>
              <a:t>becoming victims of such problems. </a:t>
            </a:r>
            <a:endParaRPr sz="1500">
              <a:latin typeface="Exo"/>
              <a:ea typeface="Exo"/>
              <a:cs typeface="Exo"/>
              <a:sym typeface="Exo"/>
            </a:endParaRPr>
          </a:p>
          <a:p>
            <a:pPr marL="457200" lvl="0" indent="0" algn="l" rtl="0">
              <a:lnSpc>
                <a:spcPct val="115000"/>
              </a:lnSpc>
              <a:spcBef>
                <a:spcPts val="0"/>
              </a:spcBef>
              <a:spcAft>
                <a:spcPts val="0"/>
              </a:spcAft>
              <a:buNone/>
            </a:pPr>
            <a:endParaRPr sz="1500">
              <a:latin typeface="Exo"/>
              <a:ea typeface="Exo"/>
              <a:cs typeface="Exo"/>
              <a:sym typeface="Exo"/>
            </a:endParaRPr>
          </a:p>
          <a:p>
            <a:pPr marL="457200" lvl="0" indent="-323850" algn="l" rtl="0">
              <a:lnSpc>
                <a:spcPct val="115000"/>
              </a:lnSpc>
              <a:spcBef>
                <a:spcPts val="0"/>
              </a:spcBef>
              <a:spcAft>
                <a:spcPts val="0"/>
              </a:spcAft>
              <a:buSzPts val="1500"/>
              <a:buFont typeface="Exo"/>
              <a:buAutoNum type="arabicPeriod"/>
            </a:pPr>
            <a:r>
              <a:rPr lang="en" sz="1500">
                <a:latin typeface="Exo"/>
                <a:ea typeface="Exo"/>
                <a:cs typeface="Exo"/>
                <a:sym typeface="Exo"/>
              </a:rPr>
              <a:t>Help predict health problems more </a:t>
            </a:r>
            <a:r>
              <a:rPr lang="en" sz="1500" b="1">
                <a:latin typeface="Exo"/>
                <a:ea typeface="Exo"/>
                <a:cs typeface="Exo"/>
                <a:sym typeface="Exo"/>
              </a:rPr>
              <a:t>accurately </a:t>
            </a:r>
            <a:r>
              <a:rPr lang="en" sz="1500">
                <a:latin typeface="Exo"/>
                <a:ea typeface="Exo"/>
                <a:cs typeface="Exo"/>
                <a:sym typeface="Exo"/>
              </a:rPr>
              <a:t>through algorithms, thereby</a:t>
            </a:r>
            <a:r>
              <a:rPr lang="en" sz="1500" b="1">
                <a:latin typeface="Exo"/>
                <a:ea typeface="Exo"/>
                <a:cs typeface="Exo"/>
                <a:sym typeface="Exo"/>
              </a:rPr>
              <a:t> reducing healthcare stress, delayed detection and human error.</a:t>
            </a:r>
            <a:endParaRPr sz="1500">
              <a:latin typeface="Exo"/>
              <a:ea typeface="Exo"/>
              <a:cs typeface="Exo"/>
              <a:sym typeface="Exo"/>
            </a:endParaRPr>
          </a:p>
        </p:txBody>
      </p:sp>
      <p:grpSp>
        <p:nvGrpSpPr>
          <p:cNvPr id="471" name="Google Shape;471;p48"/>
          <p:cNvGrpSpPr/>
          <p:nvPr/>
        </p:nvGrpSpPr>
        <p:grpSpPr>
          <a:xfrm>
            <a:off x="3208956" y="397626"/>
            <a:ext cx="466880" cy="464245"/>
            <a:chOff x="968775" y="1180050"/>
            <a:chExt cx="262750" cy="262775"/>
          </a:xfrm>
        </p:grpSpPr>
        <p:sp>
          <p:nvSpPr>
            <p:cNvPr id="472" name="Google Shape;472;p48"/>
            <p:cNvSpPr/>
            <p:nvPr/>
          </p:nvSpPr>
          <p:spPr>
            <a:xfrm>
              <a:off x="1061550" y="1180050"/>
              <a:ext cx="169975" cy="169550"/>
            </a:xfrm>
            <a:custGeom>
              <a:avLst/>
              <a:gdLst/>
              <a:ahLst/>
              <a:cxnLst/>
              <a:rect l="l" t="t" r="r" b="b"/>
              <a:pathLst>
                <a:path w="6799" h="6782" extrusionOk="0">
                  <a:moveTo>
                    <a:pt x="5478" y="1"/>
                  </a:moveTo>
                  <a:lnTo>
                    <a:pt x="4015" y="1464"/>
                  </a:lnTo>
                  <a:lnTo>
                    <a:pt x="4086" y="2160"/>
                  </a:lnTo>
                  <a:lnTo>
                    <a:pt x="1963" y="4283"/>
                  </a:lnTo>
                  <a:cubicBezTo>
                    <a:pt x="1785" y="4194"/>
                    <a:pt x="1571" y="4122"/>
                    <a:pt x="1339" y="4122"/>
                  </a:cubicBezTo>
                  <a:cubicBezTo>
                    <a:pt x="607" y="4122"/>
                    <a:pt x="1" y="4729"/>
                    <a:pt x="1" y="5461"/>
                  </a:cubicBezTo>
                  <a:cubicBezTo>
                    <a:pt x="1" y="6192"/>
                    <a:pt x="607" y="6781"/>
                    <a:pt x="1339" y="6781"/>
                  </a:cubicBezTo>
                  <a:cubicBezTo>
                    <a:pt x="2070" y="6781"/>
                    <a:pt x="2677" y="6192"/>
                    <a:pt x="2677" y="5461"/>
                  </a:cubicBezTo>
                  <a:cubicBezTo>
                    <a:pt x="2677" y="5229"/>
                    <a:pt x="2606" y="5032"/>
                    <a:pt x="2516" y="4854"/>
                  </a:cubicBezTo>
                  <a:lnTo>
                    <a:pt x="4657" y="2713"/>
                  </a:lnTo>
                  <a:lnTo>
                    <a:pt x="5335" y="2784"/>
                  </a:lnTo>
                  <a:lnTo>
                    <a:pt x="6799" y="1321"/>
                  </a:lnTo>
                  <a:lnTo>
                    <a:pt x="5603" y="1196"/>
                  </a:lnTo>
                  <a:lnTo>
                    <a:pt x="5478"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73" name="Google Shape;473;p48"/>
            <p:cNvSpPr/>
            <p:nvPr/>
          </p:nvSpPr>
          <p:spPr>
            <a:xfrm>
              <a:off x="968775" y="1189875"/>
              <a:ext cx="252950" cy="252950"/>
            </a:xfrm>
            <a:custGeom>
              <a:avLst/>
              <a:gdLst/>
              <a:ahLst/>
              <a:cxnLst/>
              <a:rect l="l" t="t" r="r" b="b"/>
              <a:pathLst>
                <a:path w="10118" h="10118" extrusionOk="0">
                  <a:moveTo>
                    <a:pt x="5050" y="0"/>
                  </a:moveTo>
                  <a:cubicBezTo>
                    <a:pt x="2266" y="0"/>
                    <a:pt x="0" y="2266"/>
                    <a:pt x="0" y="5068"/>
                  </a:cubicBezTo>
                  <a:cubicBezTo>
                    <a:pt x="0" y="7851"/>
                    <a:pt x="2266" y="10117"/>
                    <a:pt x="5050" y="10117"/>
                  </a:cubicBezTo>
                  <a:cubicBezTo>
                    <a:pt x="7851" y="10117"/>
                    <a:pt x="10117" y="7851"/>
                    <a:pt x="10117" y="5068"/>
                  </a:cubicBezTo>
                  <a:cubicBezTo>
                    <a:pt x="10117" y="4193"/>
                    <a:pt x="9903" y="3390"/>
                    <a:pt x="9510" y="2695"/>
                  </a:cubicBezTo>
                  <a:lnTo>
                    <a:pt x="9421" y="2766"/>
                  </a:lnTo>
                  <a:lnTo>
                    <a:pt x="9243" y="2962"/>
                  </a:lnTo>
                  <a:lnTo>
                    <a:pt x="9011" y="2927"/>
                  </a:lnTo>
                  <a:lnTo>
                    <a:pt x="8725" y="2891"/>
                  </a:lnTo>
                  <a:lnTo>
                    <a:pt x="8725" y="2891"/>
                  </a:lnTo>
                  <a:cubicBezTo>
                    <a:pt x="9100" y="3533"/>
                    <a:pt x="9314" y="4265"/>
                    <a:pt x="9314" y="5068"/>
                  </a:cubicBezTo>
                  <a:cubicBezTo>
                    <a:pt x="9314" y="7405"/>
                    <a:pt x="7405" y="9314"/>
                    <a:pt x="5050" y="9314"/>
                  </a:cubicBezTo>
                  <a:cubicBezTo>
                    <a:pt x="2712" y="9314"/>
                    <a:pt x="803" y="7405"/>
                    <a:pt x="803" y="5068"/>
                  </a:cubicBezTo>
                  <a:cubicBezTo>
                    <a:pt x="803" y="2730"/>
                    <a:pt x="2712" y="803"/>
                    <a:pt x="5050" y="803"/>
                  </a:cubicBezTo>
                  <a:cubicBezTo>
                    <a:pt x="5853" y="803"/>
                    <a:pt x="6584" y="1017"/>
                    <a:pt x="7227" y="1392"/>
                  </a:cubicBezTo>
                  <a:lnTo>
                    <a:pt x="7209" y="1142"/>
                  </a:lnTo>
                  <a:lnTo>
                    <a:pt x="7155" y="875"/>
                  </a:lnTo>
                  <a:lnTo>
                    <a:pt x="7351" y="678"/>
                  </a:lnTo>
                  <a:lnTo>
                    <a:pt x="7441" y="589"/>
                  </a:lnTo>
                  <a:cubicBezTo>
                    <a:pt x="6727" y="214"/>
                    <a:pt x="5924" y="0"/>
                    <a:pt x="505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74" name="Google Shape;474;p48"/>
            <p:cNvSpPr/>
            <p:nvPr/>
          </p:nvSpPr>
          <p:spPr>
            <a:xfrm>
              <a:off x="1015150" y="1236700"/>
              <a:ext cx="160175" cy="159725"/>
            </a:xfrm>
            <a:custGeom>
              <a:avLst/>
              <a:gdLst/>
              <a:ahLst/>
              <a:cxnLst/>
              <a:rect l="l" t="t" r="r" b="b"/>
              <a:pathLst>
                <a:path w="6407" h="6389" extrusionOk="0">
                  <a:moveTo>
                    <a:pt x="3195" y="1"/>
                  </a:moveTo>
                  <a:cubicBezTo>
                    <a:pt x="1446" y="1"/>
                    <a:pt x="1" y="1428"/>
                    <a:pt x="1" y="3195"/>
                  </a:cubicBezTo>
                  <a:cubicBezTo>
                    <a:pt x="1" y="4943"/>
                    <a:pt x="1446" y="6388"/>
                    <a:pt x="3195" y="6388"/>
                  </a:cubicBezTo>
                  <a:cubicBezTo>
                    <a:pt x="4961" y="6388"/>
                    <a:pt x="6406" y="4943"/>
                    <a:pt x="6406" y="3195"/>
                  </a:cubicBezTo>
                  <a:cubicBezTo>
                    <a:pt x="6406" y="2642"/>
                    <a:pt x="6264" y="2142"/>
                    <a:pt x="6032" y="1696"/>
                  </a:cubicBezTo>
                  <a:lnTo>
                    <a:pt x="5425" y="2285"/>
                  </a:lnTo>
                  <a:cubicBezTo>
                    <a:pt x="5550" y="2570"/>
                    <a:pt x="5603" y="2873"/>
                    <a:pt x="5603" y="3195"/>
                  </a:cubicBezTo>
                  <a:cubicBezTo>
                    <a:pt x="5603" y="4515"/>
                    <a:pt x="4533" y="5586"/>
                    <a:pt x="3195" y="5586"/>
                  </a:cubicBezTo>
                  <a:cubicBezTo>
                    <a:pt x="1892" y="5586"/>
                    <a:pt x="804" y="4515"/>
                    <a:pt x="804" y="3195"/>
                  </a:cubicBezTo>
                  <a:cubicBezTo>
                    <a:pt x="804" y="1874"/>
                    <a:pt x="1892" y="786"/>
                    <a:pt x="3195" y="786"/>
                  </a:cubicBezTo>
                  <a:cubicBezTo>
                    <a:pt x="3534" y="786"/>
                    <a:pt x="3837" y="857"/>
                    <a:pt x="4105" y="964"/>
                  </a:cubicBezTo>
                  <a:lnTo>
                    <a:pt x="4711" y="376"/>
                  </a:lnTo>
                  <a:cubicBezTo>
                    <a:pt x="4265" y="126"/>
                    <a:pt x="3748" y="1"/>
                    <a:pt x="31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113"/>
          <p:cNvSpPr txBox="1">
            <a:spLocks noGrp="1"/>
          </p:cNvSpPr>
          <p:nvPr>
            <p:ph type="title"/>
          </p:nvPr>
        </p:nvSpPr>
        <p:spPr>
          <a:xfrm>
            <a:off x="763650" y="435900"/>
            <a:ext cx="5831700" cy="89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Data Cleaning</a:t>
            </a:r>
            <a:endParaRPr sz="4000"/>
          </a:p>
          <a:p>
            <a:pPr marL="0" lvl="0" indent="0" algn="l" rtl="0">
              <a:spcBef>
                <a:spcPts val="0"/>
              </a:spcBef>
              <a:spcAft>
                <a:spcPts val="0"/>
              </a:spcAft>
              <a:buNone/>
            </a:pPr>
            <a:r>
              <a:rPr lang="en" sz="2000" b="0" i="1"/>
              <a:t>Balancing</a:t>
            </a:r>
            <a:endParaRPr sz="2000" b="0" i="1"/>
          </a:p>
        </p:txBody>
      </p:sp>
      <p:pic>
        <p:nvPicPr>
          <p:cNvPr id="1055" name="Google Shape;1055;p113"/>
          <p:cNvPicPr preferRelativeResize="0"/>
          <p:nvPr/>
        </p:nvPicPr>
        <p:blipFill>
          <a:blip r:embed="rId3">
            <a:alphaModFix/>
          </a:blip>
          <a:stretch>
            <a:fillRect/>
          </a:stretch>
        </p:blipFill>
        <p:spPr>
          <a:xfrm>
            <a:off x="1540788" y="2221338"/>
            <a:ext cx="1628775" cy="1390650"/>
          </a:xfrm>
          <a:prstGeom prst="rect">
            <a:avLst/>
          </a:prstGeom>
          <a:noFill/>
          <a:ln>
            <a:noFill/>
          </a:ln>
        </p:spPr>
      </p:pic>
      <p:pic>
        <p:nvPicPr>
          <p:cNvPr id="1056" name="Google Shape;1056;p113"/>
          <p:cNvPicPr preferRelativeResize="0"/>
          <p:nvPr/>
        </p:nvPicPr>
        <p:blipFill>
          <a:blip r:embed="rId4">
            <a:alphaModFix/>
          </a:blip>
          <a:stretch>
            <a:fillRect/>
          </a:stretch>
        </p:blipFill>
        <p:spPr>
          <a:xfrm>
            <a:off x="4084474" y="1329599"/>
            <a:ext cx="4550501" cy="31741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pic>
        <p:nvPicPr>
          <p:cNvPr id="1061" name="Google Shape;1061;p114"/>
          <p:cNvPicPr preferRelativeResize="0"/>
          <p:nvPr/>
        </p:nvPicPr>
        <p:blipFill>
          <a:blip r:embed="rId3">
            <a:alphaModFix/>
          </a:blip>
          <a:stretch>
            <a:fillRect/>
          </a:stretch>
        </p:blipFill>
        <p:spPr>
          <a:xfrm>
            <a:off x="328725" y="3851750"/>
            <a:ext cx="5160347" cy="697150"/>
          </a:xfrm>
          <a:prstGeom prst="rect">
            <a:avLst/>
          </a:prstGeom>
          <a:noFill/>
          <a:ln>
            <a:noFill/>
          </a:ln>
        </p:spPr>
      </p:pic>
      <p:pic>
        <p:nvPicPr>
          <p:cNvPr id="1062" name="Google Shape;1062;p114"/>
          <p:cNvPicPr preferRelativeResize="0"/>
          <p:nvPr/>
        </p:nvPicPr>
        <p:blipFill>
          <a:blip r:embed="rId4">
            <a:alphaModFix/>
          </a:blip>
          <a:stretch>
            <a:fillRect/>
          </a:stretch>
        </p:blipFill>
        <p:spPr>
          <a:xfrm>
            <a:off x="3223575" y="1485838"/>
            <a:ext cx="1598150" cy="1414375"/>
          </a:xfrm>
          <a:prstGeom prst="rect">
            <a:avLst/>
          </a:prstGeom>
          <a:noFill/>
          <a:ln>
            <a:noFill/>
          </a:ln>
        </p:spPr>
      </p:pic>
      <p:sp>
        <p:nvSpPr>
          <p:cNvPr id="1063" name="Google Shape;1063;p114"/>
          <p:cNvSpPr txBox="1"/>
          <p:nvPr/>
        </p:nvSpPr>
        <p:spPr>
          <a:xfrm>
            <a:off x="5557850" y="1329600"/>
            <a:ext cx="3316200" cy="18957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
                <a:latin typeface="Exo"/>
                <a:ea typeface="Exo"/>
                <a:cs typeface="Exo"/>
                <a:sym typeface="Exo"/>
              </a:rPr>
              <a:t>We would like to set values to:</a:t>
            </a:r>
            <a:endParaRPr>
              <a:latin typeface="Exo"/>
              <a:ea typeface="Exo"/>
              <a:cs typeface="Exo"/>
              <a:sym typeface="Exo"/>
            </a:endParaRPr>
          </a:p>
          <a:p>
            <a:pPr marL="457200" lvl="0" indent="-317500" algn="just" rtl="0">
              <a:lnSpc>
                <a:spcPct val="115000"/>
              </a:lnSpc>
              <a:spcBef>
                <a:spcPts val="1000"/>
              </a:spcBef>
              <a:spcAft>
                <a:spcPts val="0"/>
              </a:spcAft>
              <a:buSzPts val="1400"/>
              <a:buFont typeface="Exo"/>
              <a:buChar char="-"/>
            </a:pPr>
            <a:r>
              <a:rPr lang="en">
                <a:latin typeface="Exo"/>
                <a:ea typeface="Exo"/>
                <a:cs typeface="Exo"/>
                <a:sym typeface="Exo"/>
              </a:rPr>
              <a:t>0: False/No  </a:t>
            </a:r>
            <a:endParaRPr>
              <a:latin typeface="Exo"/>
              <a:ea typeface="Exo"/>
              <a:cs typeface="Exo"/>
              <a:sym typeface="Exo"/>
            </a:endParaRPr>
          </a:p>
          <a:p>
            <a:pPr marL="457200" lvl="0" indent="-317500" algn="just" rtl="0">
              <a:lnSpc>
                <a:spcPct val="115000"/>
              </a:lnSpc>
              <a:spcBef>
                <a:spcPts val="0"/>
              </a:spcBef>
              <a:spcAft>
                <a:spcPts val="0"/>
              </a:spcAft>
              <a:buSzPts val="1400"/>
              <a:buFont typeface="Exo"/>
              <a:buChar char="-"/>
            </a:pPr>
            <a:r>
              <a:rPr lang="en">
                <a:latin typeface="Exo"/>
                <a:ea typeface="Exo"/>
                <a:cs typeface="Exo"/>
                <a:sym typeface="Exo"/>
              </a:rPr>
              <a:t>1:True/Yes</a:t>
            </a:r>
            <a:endParaRPr>
              <a:latin typeface="Exo"/>
              <a:ea typeface="Exo"/>
              <a:cs typeface="Exo"/>
              <a:sym typeface="Exo"/>
            </a:endParaRPr>
          </a:p>
          <a:p>
            <a:pPr marL="0" lvl="0" indent="0" algn="just" rtl="0">
              <a:lnSpc>
                <a:spcPct val="115000"/>
              </a:lnSpc>
              <a:spcBef>
                <a:spcPts val="1000"/>
              </a:spcBef>
              <a:spcAft>
                <a:spcPts val="1000"/>
              </a:spcAft>
              <a:buNone/>
            </a:pPr>
            <a:r>
              <a:rPr lang="en">
                <a:latin typeface="Exo"/>
                <a:ea typeface="Exo"/>
                <a:cs typeface="Exo"/>
                <a:sym typeface="Exo"/>
              </a:rPr>
              <a:t>Use </a:t>
            </a:r>
            <a:r>
              <a:rPr lang="en" b="1">
                <a:latin typeface="Exo"/>
                <a:ea typeface="Exo"/>
                <a:cs typeface="Exo"/>
                <a:sym typeface="Exo"/>
              </a:rPr>
              <a:t>KNIME’s “Rule Engine”</a:t>
            </a:r>
            <a:r>
              <a:rPr lang="en">
                <a:latin typeface="Exo"/>
                <a:ea typeface="Exo"/>
                <a:cs typeface="Exo"/>
                <a:sym typeface="Exo"/>
              </a:rPr>
              <a:t> node to change values 2 that are often “No” to value 0.</a:t>
            </a:r>
            <a:endParaRPr>
              <a:latin typeface="Exo"/>
              <a:ea typeface="Exo"/>
              <a:cs typeface="Exo"/>
              <a:sym typeface="Exo"/>
            </a:endParaRPr>
          </a:p>
        </p:txBody>
      </p:sp>
      <p:sp>
        <p:nvSpPr>
          <p:cNvPr id="1064" name="Google Shape;1064;p114"/>
          <p:cNvSpPr/>
          <p:nvPr/>
        </p:nvSpPr>
        <p:spPr>
          <a:xfrm>
            <a:off x="3527075" y="1481850"/>
            <a:ext cx="920100" cy="893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5" name="Google Shape;1065;p114"/>
          <p:cNvCxnSpPr>
            <a:stCxn id="1064" idx="3"/>
            <a:endCxn id="1063" idx="1"/>
          </p:cNvCxnSpPr>
          <p:nvPr/>
        </p:nvCxnSpPr>
        <p:spPr>
          <a:xfrm>
            <a:off x="4447175" y="1928700"/>
            <a:ext cx="1110600" cy="348900"/>
          </a:xfrm>
          <a:prstGeom prst="straightConnector1">
            <a:avLst/>
          </a:prstGeom>
          <a:noFill/>
          <a:ln w="19050" cap="flat" cmpd="sng">
            <a:solidFill>
              <a:srgbClr val="FF0000"/>
            </a:solidFill>
            <a:prstDash val="solid"/>
            <a:round/>
            <a:headEnd type="none" w="med" len="med"/>
            <a:tailEnd type="stealth" w="med" len="med"/>
          </a:ln>
        </p:spPr>
      </p:cxnSp>
      <p:sp>
        <p:nvSpPr>
          <p:cNvPr id="1066" name="Google Shape;1066;p114"/>
          <p:cNvSpPr txBox="1">
            <a:spLocks noGrp="1"/>
          </p:cNvSpPr>
          <p:nvPr>
            <p:ph type="title"/>
          </p:nvPr>
        </p:nvSpPr>
        <p:spPr>
          <a:xfrm>
            <a:off x="763650" y="435900"/>
            <a:ext cx="5831700" cy="89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Data Cleaning</a:t>
            </a:r>
            <a:endParaRPr sz="4000"/>
          </a:p>
          <a:p>
            <a:pPr marL="0" lvl="0" indent="0" algn="l" rtl="0">
              <a:spcBef>
                <a:spcPts val="0"/>
              </a:spcBef>
              <a:spcAft>
                <a:spcPts val="0"/>
              </a:spcAft>
              <a:buNone/>
            </a:pPr>
            <a:r>
              <a:rPr lang="en" sz="2000" b="0" i="1"/>
              <a:t>Data Transformation</a:t>
            </a:r>
            <a:endParaRPr sz="2000" b="0" i="1"/>
          </a:p>
        </p:txBody>
      </p:sp>
      <p:sp>
        <p:nvSpPr>
          <p:cNvPr id="1067" name="Google Shape;1067;p114"/>
          <p:cNvSpPr/>
          <p:nvPr/>
        </p:nvSpPr>
        <p:spPr>
          <a:xfrm rot="10800000" flipH="1">
            <a:off x="705550" y="4038788"/>
            <a:ext cx="1498500" cy="174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8" name="Google Shape;1068;p114"/>
          <p:cNvCxnSpPr>
            <a:stCxn id="1067" idx="3"/>
          </p:cNvCxnSpPr>
          <p:nvPr/>
        </p:nvCxnSpPr>
        <p:spPr>
          <a:xfrm rot="10800000" flipH="1">
            <a:off x="2204050" y="3056438"/>
            <a:ext cx="3353100" cy="1069500"/>
          </a:xfrm>
          <a:prstGeom prst="straightConnector1">
            <a:avLst/>
          </a:prstGeom>
          <a:noFill/>
          <a:ln w="19050" cap="flat" cmpd="sng">
            <a:solidFill>
              <a:srgbClr val="FF0000"/>
            </a:solidFill>
            <a:prstDash val="solid"/>
            <a:round/>
            <a:headEnd type="none" w="med" len="med"/>
            <a:tailEnd type="stealth" w="med" len="med"/>
          </a:ln>
        </p:spPr>
      </p:cxnSp>
      <p:pic>
        <p:nvPicPr>
          <p:cNvPr id="1069" name="Google Shape;1069;p114"/>
          <p:cNvPicPr preferRelativeResize="0"/>
          <p:nvPr/>
        </p:nvPicPr>
        <p:blipFill>
          <a:blip r:embed="rId5">
            <a:alphaModFix/>
          </a:blip>
          <a:stretch>
            <a:fillRect/>
          </a:stretch>
        </p:blipFill>
        <p:spPr>
          <a:xfrm>
            <a:off x="142700" y="1399048"/>
            <a:ext cx="2510700" cy="19890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115"/>
          <p:cNvSpPr txBox="1">
            <a:spLocks noGrp="1"/>
          </p:cNvSpPr>
          <p:nvPr>
            <p:ph type="title"/>
          </p:nvPr>
        </p:nvSpPr>
        <p:spPr>
          <a:xfrm>
            <a:off x="763650" y="435900"/>
            <a:ext cx="5831700" cy="89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Data Cleaning</a:t>
            </a:r>
            <a:endParaRPr sz="4000"/>
          </a:p>
          <a:p>
            <a:pPr marL="0" lvl="0" indent="0" algn="l" rtl="0">
              <a:spcBef>
                <a:spcPts val="0"/>
              </a:spcBef>
              <a:spcAft>
                <a:spcPts val="0"/>
              </a:spcAft>
              <a:buNone/>
            </a:pPr>
            <a:r>
              <a:rPr lang="en" sz="2000" b="0" i="1"/>
              <a:t>Partitioning</a:t>
            </a:r>
            <a:endParaRPr sz="2000" b="0" i="1"/>
          </a:p>
        </p:txBody>
      </p:sp>
      <p:sp>
        <p:nvSpPr>
          <p:cNvPr id="1075" name="Google Shape;1075;p115"/>
          <p:cNvSpPr txBox="1"/>
          <p:nvPr/>
        </p:nvSpPr>
        <p:spPr>
          <a:xfrm>
            <a:off x="4929725" y="1052738"/>
            <a:ext cx="3765300" cy="400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000"/>
              </a:spcBef>
              <a:spcAft>
                <a:spcPts val="1000"/>
              </a:spcAft>
              <a:buNone/>
            </a:pPr>
            <a:endParaRPr>
              <a:latin typeface="Exo"/>
              <a:ea typeface="Exo"/>
              <a:cs typeface="Exo"/>
              <a:sym typeface="Exo"/>
            </a:endParaRPr>
          </a:p>
        </p:txBody>
      </p:sp>
      <p:pic>
        <p:nvPicPr>
          <p:cNvPr id="1076" name="Google Shape;1076;p115"/>
          <p:cNvPicPr preferRelativeResize="0"/>
          <p:nvPr/>
        </p:nvPicPr>
        <p:blipFill>
          <a:blip r:embed="rId3">
            <a:alphaModFix/>
          </a:blip>
          <a:stretch>
            <a:fillRect/>
          </a:stretch>
        </p:blipFill>
        <p:spPr>
          <a:xfrm>
            <a:off x="883650" y="1619000"/>
            <a:ext cx="2988175" cy="1696275"/>
          </a:xfrm>
          <a:prstGeom prst="rect">
            <a:avLst/>
          </a:prstGeom>
          <a:noFill/>
          <a:ln>
            <a:noFill/>
          </a:ln>
        </p:spPr>
      </p:pic>
      <p:pic>
        <p:nvPicPr>
          <p:cNvPr id="1077" name="Google Shape;1077;p115"/>
          <p:cNvPicPr preferRelativeResize="0"/>
          <p:nvPr/>
        </p:nvPicPr>
        <p:blipFill>
          <a:blip r:embed="rId4">
            <a:alphaModFix/>
          </a:blip>
          <a:stretch>
            <a:fillRect/>
          </a:stretch>
        </p:blipFill>
        <p:spPr>
          <a:xfrm>
            <a:off x="4436725" y="1397875"/>
            <a:ext cx="2686642" cy="21385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116"/>
          <p:cNvSpPr txBox="1">
            <a:spLocks noGrp="1"/>
          </p:cNvSpPr>
          <p:nvPr>
            <p:ph type="title"/>
          </p:nvPr>
        </p:nvSpPr>
        <p:spPr>
          <a:xfrm>
            <a:off x="5319800" y="2207463"/>
            <a:ext cx="3533400" cy="171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Model &amp;</a:t>
            </a:r>
            <a:endParaRPr sz="4000"/>
          </a:p>
          <a:p>
            <a:pPr marL="0" lvl="0" indent="0" algn="l" rtl="0">
              <a:spcBef>
                <a:spcPts val="0"/>
              </a:spcBef>
              <a:spcAft>
                <a:spcPts val="0"/>
              </a:spcAft>
              <a:buNone/>
            </a:pPr>
            <a:r>
              <a:rPr lang="en" sz="4000"/>
              <a:t>Evaluation</a:t>
            </a:r>
            <a:endParaRPr sz="4000"/>
          </a:p>
        </p:txBody>
      </p:sp>
      <p:sp>
        <p:nvSpPr>
          <p:cNvPr id="1083" name="Google Shape;1083;p116"/>
          <p:cNvSpPr txBox="1">
            <a:spLocks noGrp="1"/>
          </p:cNvSpPr>
          <p:nvPr>
            <p:ph type="title" idx="2"/>
          </p:nvPr>
        </p:nvSpPr>
        <p:spPr>
          <a:xfrm>
            <a:off x="5319800" y="1217313"/>
            <a:ext cx="1056900" cy="106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084" name="Google Shape;1084;p116"/>
          <p:cNvSpPr/>
          <p:nvPr/>
        </p:nvSpPr>
        <p:spPr>
          <a:xfrm>
            <a:off x="-866975" y="-832376"/>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85" name="Google Shape;1085;p116"/>
          <p:cNvCxnSpPr/>
          <p:nvPr/>
        </p:nvCxnSpPr>
        <p:spPr>
          <a:xfrm>
            <a:off x="5368575" y="2207463"/>
            <a:ext cx="1081800" cy="0"/>
          </a:xfrm>
          <a:prstGeom prst="straightConnector1">
            <a:avLst/>
          </a:prstGeom>
          <a:noFill/>
          <a:ln w="19050" cap="flat" cmpd="sng">
            <a:solidFill>
              <a:schemeClr val="accent1"/>
            </a:solidFill>
            <a:prstDash val="solid"/>
            <a:round/>
            <a:headEnd type="none" w="med" len="med"/>
            <a:tailEnd type="none" w="med" len="med"/>
          </a:ln>
        </p:spPr>
      </p:cxnSp>
      <p:pic>
        <p:nvPicPr>
          <p:cNvPr id="1086" name="Google Shape;1086;p116"/>
          <p:cNvPicPr preferRelativeResize="0"/>
          <p:nvPr/>
        </p:nvPicPr>
        <p:blipFill>
          <a:blip r:embed="rId3">
            <a:alphaModFix/>
          </a:blip>
          <a:stretch>
            <a:fillRect/>
          </a:stretch>
        </p:blipFill>
        <p:spPr>
          <a:xfrm>
            <a:off x="290800" y="1037400"/>
            <a:ext cx="4794800" cy="30686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pic>
        <p:nvPicPr>
          <p:cNvPr id="1091" name="Google Shape;1091;p117"/>
          <p:cNvPicPr preferRelativeResize="0"/>
          <p:nvPr/>
        </p:nvPicPr>
        <p:blipFill rotWithShape="1">
          <a:blip r:embed="rId3">
            <a:alphaModFix/>
          </a:blip>
          <a:srcRect l="39242" t="15676" b="12116"/>
          <a:stretch/>
        </p:blipFill>
        <p:spPr>
          <a:xfrm>
            <a:off x="2784643" y="1081525"/>
            <a:ext cx="3417614" cy="4061976"/>
          </a:xfrm>
          <a:prstGeom prst="rect">
            <a:avLst/>
          </a:prstGeom>
          <a:noFill/>
          <a:ln>
            <a:noFill/>
          </a:ln>
        </p:spPr>
      </p:pic>
      <p:sp>
        <p:nvSpPr>
          <p:cNvPr id="1092" name="Google Shape;1092;p117"/>
          <p:cNvSpPr/>
          <p:nvPr/>
        </p:nvSpPr>
        <p:spPr>
          <a:xfrm>
            <a:off x="1328575" y="1328750"/>
            <a:ext cx="1761600" cy="716700"/>
          </a:xfrm>
          <a:prstGeom prst="roundRect">
            <a:avLst>
              <a:gd name="adj" fmla="val 50000"/>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17"/>
          <p:cNvSpPr/>
          <p:nvPr/>
        </p:nvSpPr>
        <p:spPr>
          <a:xfrm>
            <a:off x="1078825" y="3027650"/>
            <a:ext cx="1761600" cy="716700"/>
          </a:xfrm>
          <a:prstGeom prst="roundRect">
            <a:avLst>
              <a:gd name="adj" fmla="val 50000"/>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17"/>
          <p:cNvSpPr/>
          <p:nvPr/>
        </p:nvSpPr>
        <p:spPr>
          <a:xfrm>
            <a:off x="6414075" y="1416650"/>
            <a:ext cx="1704300" cy="716700"/>
          </a:xfrm>
          <a:prstGeom prst="roundRect">
            <a:avLst>
              <a:gd name="adj" fmla="val 5000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1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Our Algorithms</a:t>
            </a:r>
            <a:endParaRPr sz="4000"/>
          </a:p>
        </p:txBody>
      </p:sp>
      <p:sp>
        <p:nvSpPr>
          <p:cNvPr id="1096" name="Google Shape;1096;p117"/>
          <p:cNvSpPr txBox="1"/>
          <p:nvPr/>
        </p:nvSpPr>
        <p:spPr>
          <a:xfrm>
            <a:off x="1570975" y="1423250"/>
            <a:ext cx="12768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Prata"/>
                <a:ea typeface="Prata"/>
                <a:cs typeface="Prata"/>
                <a:sym typeface="Prata"/>
              </a:rPr>
              <a:t>Decision Tree</a:t>
            </a:r>
            <a:endParaRPr sz="2000" b="1">
              <a:solidFill>
                <a:schemeClr val="dk1"/>
              </a:solidFill>
              <a:latin typeface="Prata"/>
              <a:ea typeface="Prata"/>
              <a:cs typeface="Prata"/>
              <a:sym typeface="Prata"/>
            </a:endParaRPr>
          </a:p>
        </p:txBody>
      </p:sp>
      <p:sp>
        <p:nvSpPr>
          <p:cNvPr id="1097" name="Google Shape;1097;p117"/>
          <p:cNvSpPr txBox="1"/>
          <p:nvPr/>
        </p:nvSpPr>
        <p:spPr>
          <a:xfrm>
            <a:off x="6627825" y="1526450"/>
            <a:ext cx="12768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Prata"/>
                <a:ea typeface="Prata"/>
                <a:cs typeface="Prata"/>
                <a:sym typeface="Prata"/>
              </a:rPr>
              <a:t>Support Vector</a:t>
            </a:r>
            <a:endParaRPr sz="2000" b="1">
              <a:solidFill>
                <a:schemeClr val="dk1"/>
              </a:solidFill>
              <a:latin typeface="Prata"/>
              <a:ea typeface="Prata"/>
              <a:cs typeface="Prata"/>
              <a:sym typeface="Prata"/>
            </a:endParaRPr>
          </a:p>
        </p:txBody>
      </p:sp>
      <p:sp>
        <p:nvSpPr>
          <p:cNvPr id="1098" name="Google Shape;1098;p117"/>
          <p:cNvSpPr txBox="1"/>
          <p:nvPr/>
        </p:nvSpPr>
        <p:spPr>
          <a:xfrm>
            <a:off x="1328575" y="3122150"/>
            <a:ext cx="12768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Prata"/>
                <a:ea typeface="Prata"/>
                <a:cs typeface="Prata"/>
                <a:sym typeface="Prata"/>
              </a:rPr>
              <a:t>Random Forest</a:t>
            </a:r>
            <a:endParaRPr sz="2000" b="1">
              <a:solidFill>
                <a:schemeClr val="dk1"/>
              </a:solidFill>
              <a:latin typeface="Prata"/>
              <a:ea typeface="Prata"/>
              <a:cs typeface="Prata"/>
              <a:sym typeface="Prata"/>
            </a:endParaRPr>
          </a:p>
        </p:txBody>
      </p:sp>
      <p:cxnSp>
        <p:nvCxnSpPr>
          <p:cNvPr id="1099" name="Google Shape;1099;p117"/>
          <p:cNvCxnSpPr>
            <a:stCxn id="1100" idx="2"/>
            <a:endCxn id="1101" idx="3"/>
          </p:cNvCxnSpPr>
          <p:nvPr/>
        </p:nvCxnSpPr>
        <p:spPr>
          <a:xfrm rot="10800000">
            <a:off x="3062200" y="1746475"/>
            <a:ext cx="377700" cy="163200"/>
          </a:xfrm>
          <a:prstGeom prst="straightConnector1">
            <a:avLst/>
          </a:prstGeom>
          <a:noFill/>
          <a:ln w="28575" cap="flat" cmpd="sng">
            <a:solidFill>
              <a:schemeClr val="accent1"/>
            </a:solidFill>
            <a:prstDash val="solid"/>
            <a:round/>
            <a:headEnd type="none" w="med" len="med"/>
            <a:tailEnd type="oval" w="med" len="med"/>
          </a:ln>
        </p:spPr>
      </p:cxnSp>
      <p:cxnSp>
        <p:nvCxnSpPr>
          <p:cNvPr id="1102" name="Google Shape;1102;p117"/>
          <p:cNvCxnSpPr>
            <a:endCxn id="1093" idx="3"/>
          </p:cNvCxnSpPr>
          <p:nvPr/>
        </p:nvCxnSpPr>
        <p:spPr>
          <a:xfrm flipH="1">
            <a:off x="2840425" y="2944700"/>
            <a:ext cx="1276800" cy="441300"/>
          </a:xfrm>
          <a:prstGeom prst="straightConnector1">
            <a:avLst/>
          </a:prstGeom>
          <a:noFill/>
          <a:ln w="28575" cap="flat" cmpd="sng">
            <a:solidFill>
              <a:schemeClr val="accent1"/>
            </a:solidFill>
            <a:prstDash val="solid"/>
            <a:round/>
            <a:headEnd type="none" w="med" len="med"/>
            <a:tailEnd type="oval" w="med" len="med"/>
          </a:ln>
        </p:spPr>
      </p:cxnSp>
      <p:cxnSp>
        <p:nvCxnSpPr>
          <p:cNvPr id="1103" name="Google Shape;1103;p117"/>
          <p:cNvCxnSpPr>
            <a:stCxn id="1104" idx="6"/>
            <a:endCxn id="1094" idx="1"/>
          </p:cNvCxnSpPr>
          <p:nvPr/>
        </p:nvCxnSpPr>
        <p:spPr>
          <a:xfrm rot="10800000" flipH="1">
            <a:off x="5326400" y="1775000"/>
            <a:ext cx="1087800" cy="15300"/>
          </a:xfrm>
          <a:prstGeom prst="straightConnector1">
            <a:avLst/>
          </a:prstGeom>
          <a:noFill/>
          <a:ln w="28575" cap="flat" cmpd="sng">
            <a:solidFill>
              <a:schemeClr val="accent1"/>
            </a:solidFill>
            <a:prstDash val="solid"/>
            <a:round/>
            <a:headEnd type="none" w="med" len="med"/>
            <a:tailEnd type="oval" w="med" len="med"/>
          </a:ln>
        </p:spPr>
      </p:cxnSp>
      <p:sp>
        <p:nvSpPr>
          <p:cNvPr id="1105" name="Google Shape;1105;p117"/>
          <p:cNvSpPr/>
          <p:nvPr/>
        </p:nvSpPr>
        <p:spPr>
          <a:xfrm>
            <a:off x="4638575" y="3060350"/>
            <a:ext cx="510300" cy="510300"/>
          </a:xfrm>
          <a:prstGeom prst="ellipse">
            <a:avLst/>
          </a:prstGeom>
          <a:solidFill>
            <a:srgbClr val="FFFFFF">
              <a:alpha val="48040"/>
            </a:srgbClr>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17"/>
          <p:cNvSpPr/>
          <p:nvPr/>
        </p:nvSpPr>
        <p:spPr>
          <a:xfrm>
            <a:off x="4117025" y="2541350"/>
            <a:ext cx="510300" cy="510300"/>
          </a:xfrm>
          <a:prstGeom prst="ellipse">
            <a:avLst/>
          </a:prstGeom>
          <a:solidFill>
            <a:srgbClr val="FFFFFF">
              <a:alpha val="48040"/>
            </a:srgbClr>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17"/>
          <p:cNvSpPr/>
          <p:nvPr/>
        </p:nvSpPr>
        <p:spPr>
          <a:xfrm>
            <a:off x="3370675" y="1790300"/>
            <a:ext cx="510300" cy="510300"/>
          </a:xfrm>
          <a:prstGeom prst="ellipse">
            <a:avLst/>
          </a:prstGeom>
          <a:solidFill>
            <a:srgbClr val="FFFFFF">
              <a:alpha val="48040"/>
            </a:srgbClr>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17"/>
          <p:cNvSpPr/>
          <p:nvPr/>
        </p:nvSpPr>
        <p:spPr>
          <a:xfrm>
            <a:off x="4816100" y="1535150"/>
            <a:ext cx="510300" cy="510300"/>
          </a:xfrm>
          <a:prstGeom prst="ellipse">
            <a:avLst/>
          </a:prstGeom>
          <a:solidFill>
            <a:srgbClr val="FFFFFF">
              <a:alpha val="48040"/>
            </a:srgbClr>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08" name="Google Shape;1108;p117"/>
          <p:cNvCxnSpPr>
            <a:stCxn id="1105" idx="6"/>
            <a:endCxn id="1109" idx="1"/>
          </p:cNvCxnSpPr>
          <p:nvPr/>
        </p:nvCxnSpPr>
        <p:spPr>
          <a:xfrm>
            <a:off x="5148875" y="3315500"/>
            <a:ext cx="1265100" cy="0"/>
          </a:xfrm>
          <a:prstGeom prst="straightConnector1">
            <a:avLst/>
          </a:prstGeom>
          <a:noFill/>
          <a:ln w="28575" cap="flat" cmpd="sng">
            <a:solidFill>
              <a:schemeClr val="accent1"/>
            </a:solidFill>
            <a:prstDash val="solid"/>
            <a:round/>
            <a:headEnd type="none" w="med" len="med"/>
            <a:tailEnd type="oval" w="med" len="med"/>
          </a:ln>
        </p:spPr>
      </p:cxnSp>
      <p:sp>
        <p:nvSpPr>
          <p:cNvPr id="1109" name="Google Shape;1109;p117"/>
          <p:cNvSpPr/>
          <p:nvPr/>
        </p:nvSpPr>
        <p:spPr>
          <a:xfrm>
            <a:off x="6413975" y="2957150"/>
            <a:ext cx="1839900" cy="716700"/>
          </a:xfrm>
          <a:prstGeom prst="roundRect">
            <a:avLst>
              <a:gd name="adj" fmla="val 5000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17"/>
          <p:cNvSpPr txBox="1"/>
          <p:nvPr/>
        </p:nvSpPr>
        <p:spPr>
          <a:xfrm>
            <a:off x="6520775" y="3051650"/>
            <a:ext cx="16263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Prata"/>
                <a:ea typeface="Prata"/>
                <a:cs typeface="Prata"/>
                <a:sym typeface="Prata"/>
              </a:rPr>
              <a:t>Logistic Regression</a:t>
            </a:r>
            <a:endParaRPr sz="2000" b="1">
              <a:solidFill>
                <a:schemeClr val="dk1"/>
              </a:solidFill>
              <a:latin typeface="Prata"/>
              <a:ea typeface="Prata"/>
              <a:cs typeface="Prata"/>
              <a:sym typeface="Prata"/>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p118"/>
          <p:cNvSpPr txBox="1">
            <a:spLocks noGrp="1"/>
          </p:cNvSpPr>
          <p:nvPr>
            <p:ph type="title"/>
          </p:nvPr>
        </p:nvSpPr>
        <p:spPr>
          <a:xfrm>
            <a:off x="763650" y="435900"/>
            <a:ext cx="5831700" cy="89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Feature Selection</a:t>
            </a:r>
            <a:endParaRPr sz="4000"/>
          </a:p>
          <a:p>
            <a:pPr marL="0" lvl="0" indent="0" algn="l" rtl="0">
              <a:spcBef>
                <a:spcPts val="0"/>
              </a:spcBef>
              <a:spcAft>
                <a:spcPts val="0"/>
              </a:spcAft>
              <a:buNone/>
            </a:pPr>
            <a:r>
              <a:rPr lang="en" sz="2000" b="0" i="1"/>
              <a:t>Logistic Regression</a:t>
            </a:r>
            <a:endParaRPr sz="2000" b="0" i="1"/>
          </a:p>
        </p:txBody>
      </p:sp>
      <p:pic>
        <p:nvPicPr>
          <p:cNvPr id="1116" name="Google Shape;1116;p118"/>
          <p:cNvPicPr preferRelativeResize="0"/>
          <p:nvPr/>
        </p:nvPicPr>
        <p:blipFill>
          <a:blip r:embed="rId3">
            <a:alphaModFix/>
          </a:blip>
          <a:stretch>
            <a:fillRect/>
          </a:stretch>
        </p:blipFill>
        <p:spPr>
          <a:xfrm>
            <a:off x="891837" y="1452951"/>
            <a:ext cx="5309424" cy="3533525"/>
          </a:xfrm>
          <a:prstGeom prst="rect">
            <a:avLst/>
          </a:prstGeom>
          <a:noFill/>
          <a:ln>
            <a:noFill/>
          </a:ln>
        </p:spPr>
      </p:pic>
      <p:sp>
        <p:nvSpPr>
          <p:cNvPr id="1117" name="Google Shape;1117;p118"/>
          <p:cNvSpPr txBox="1"/>
          <p:nvPr/>
        </p:nvSpPr>
        <p:spPr>
          <a:xfrm>
            <a:off x="6329975" y="1452950"/>
            <a:ext cx="26178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Exo"/>
                <a:ea typeface="Exo"/>
                <a:cs typeface="Exo"/>
                <a:sym typeface="Exo"/>
              </a:rPr>
              <a:t>Insignificant variables:</a:t>
            </a:r>
            <a:br>
              <a:rPr lang="en">
                <a:latin typeface="Exo"/>
                <a:ea typeface="Exo"/>
                <a:cs typeface="Exo"/>
                <a:sym typeface="Exo"/>
              </a:rPr>
            </a:br>
            <a:endParaRPr>
              <a:latin typeface="Exo"/>
              <a:ea typeface="Exo"/>
              <a:cs typeface="Exo"/>
              <a:sym typeface="Exo"/>
            </a:endParaRPr>
          </a:p>
          <a:p>
            <a:pPr marL="457200" lvl="0" indent="-317500" algn="l" rtl="0">
              <a:spcBef>
                <a:spcPts val="0"/>
              </a:spcBef>
              <a:spcAft>
                <a:spcPts val="0"/>
              </a:spcAft>
              <a:buSzPts val="1400"/>
              <a:buFont typeface="Exo"/>
              <a:buChar char="-"/>
            </a:pPr>
            <a:r>
              <a:rPr lang="en">
                <a:latin typeface="Exo"/>
                <a:ea typeface="Exo"/>
                <a:cs typeface="Exo"/>
                <a:sym typeface="Exo"/>
              </a:rPr>
              <a:t>Depressive Disorder</a:t>
            </a:r>
            <a:br>
              <a:rPr lang="en">
                <a:latin typeface="Exo"/>
                <a:ea typeface="Exo"/>
                <a:cs typeface="Exo"/>
                <a:sym typeface="Exo"/>
              </a:rPr>
            </a:br>
            <a:endParaRPr>
              <a:latin typeface="Exo"/>
              <a:ea typeface="Exo"/>
              <a:cs typeface="Exo"/>
              <a:sym typeface="Exo"/>
            </a:endParaRPr>
          </a:p>
          <a:p>
            <a:pPr marL="457200" lvl="0" indent="-317500" algn="l" rtl="0">
              <a:spcBef>
                <a:spcPts val="0"/>
              </a:spcBef>
              <a:spcAft>
                <a:spcPts val="0"/>
              </a:spcAft>
              <a:buSzPts val="1400"/>
              <a:buFont typeface="Exo"/>
              <a:buChar char="-"/>
            </a:pPr>
            <a:r>
              <a:rPr lang="en">
                <a:latin typeface="Exo"/>
                <a:ea typeface="Exo"/>
                <a:cs typeface="Exo"/>
                <a:sym typeface="Exo"/>
              </a:rPr>
              <a:t>Arthritis</a:t>
            </a:r>
            <a:br>
              <a:rPr lang="en">
                <a:latin typeface="Exo"/>
                <a:ea typeface="Exo"/>
                <a:cs typeface="Exo"/>
                <a:sym typeface="Exo"/>
              </a:rPr>
            </a:br>
            <a:endParaRPr>
              <a:latin typeface="Exo"/>
              <a:ea typeface="Exo"/>
              <a:cs typeface="Exo"/>
              <a:sym typeface="Exo"/>
            </a:endParaRPr>
          </a:p>
          <a:p>
            <a:pPr marL="457200" lvl="0" indent="-317500" algn="l" rtl="0">
              <a:spcBef>
                <a:spcPts val="0"/>
              </a:spcBef>
              <a:spcAft>
                <a:spcPts val="0"/>
              </a:spcAft>
              <a:buSzPts val="1400"/>
              <a:buFont typeface="Exo"/>
              <a:buChar char="-"/>
            </a:pPr>
            <a:r>
              <a:rPr lang="en">
                <a:latin typeface="Exo"/>
                <a:ea typeface="Exo"/>
                <a:cs typeface="Exo"/>
                <a:sym typeface="Exo"/>
              </a:rPr>
              <a:t>Consumption of Fruits</a:t>
            </a:r>
            <a:endParaRPr>
              <a:latin typeface="Exo"/>
              <a:ea typeface="Exo"/>
              <a:cs typeface="Exo"/>
              <a:sym typeface="Exo"/>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2" name="Google Shape;1122;p119"/>
          <p:cNvSpPr txBox="1">
            <a:spLocks noGrp="1"/>
          </p:cNvSpPr>
          <p:nvPr>
            <p:ph type="title"/>
          </p:nvPr>
        </p:nvSpPr>
        <p:spPr>
          <a:xfrm>
            <a:off x="2098201" y="297400"/>
            <a:ext cx="4947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Decision Tree</a:t>
            </a:r>
            <a:endParaRPr sz="4000"/>
          </a:p>
        </p:txBody>
      </p:sp>
      <p:graphicFrame>
        <p:nvGraphicFramePr>
          <p:cNvPr id="1123" name="Google Shape;1123;p119"/>
          <p:cNvGraphicFramePr/>
          <p:nvPr/>
        </p:nvGraphicFramePr>
        <p:xfrm>
          <a:off x="500250" y="1178260"/>
          <a:ext cx="3000000" cy="3000000"/>
        </p:xfrm>
        <a:graphic>
          <a:graphicData uri="http://schemas.openxmlformats.org/drawingml/2006/table">
            <a:tbl>
              <a:tblPr>
                <a:noFill/>
                <a:tableStyleId>{0C79639B-CB9E-4DAC-8792-940CE917F601}</a:tableStyleId>
              </a:tblPr>
              <a:tblGrid>
                <a:gridCol w="1539350">
                  <a:extLst>
                    <a:ext uri="{9D8B030D-6E8A-4147-A177-3AD203B41FA5}">
                      <a16:colId xmlns:a16="http://schemas.microsoft.com/office/drawing/2014/main" val="20000"/>
                    </a:ext>
                  </a:extLst>
                </a:gridCol>
                <a:gridCol w="2471675">
                  <a:extLst>
                    <a:ext uri="{9D8B030D-6E8A-4147-A177-3AD203B41FA5}">
                      <a16:colId xmlns:a16="http://schemas.microsoft.com/office/drawing/2014/main" val="20001"/>
                    </a:ext>
                  </a:extLst>
                </a:gridCol>
                <a:gridCol w="1441875">
                  <a:extLst>
                    <a:ext uri="{9D8B030D-6E8A-4147-A177-3AD203B41FA5}">
                      <a16:colId xmlns:a16="http://schemas.microsoft.com/office/drawing/2014/main" val="20002"/>
                    </a:ext>
                  </a:extLst>
                </a:gridCol>
                <a:gridCol w="1398200">
                  <a:extLst>
                    <a:ext uri="{9D8B030D-6E8A-4147-A177-3AD203B41FA5}">
                      <a16:colId xmlns:a16="http://schemas.microsoft.com/office/drawing/2014/main" val="20003"/>
                    </a:ext>
                  </a:extLst>
                </a:gridCol>
                <a:gridCol w="1292250">
                  <a:extLst>
                    <a:ext uri="{9D8B030D-6E8A-4147-A177-3AD203B41FA5}">
                      <a16:colId xmlns:a16="http://schemas.microsoft.com/office/drawing/2014/main" val="20004"/>
                    </a:ext>
                  </a:extLst>
                </a:gridCol>
              </a:tblGrid>
              <a:tr h="475850">
                <a:tc>
                  <a:txBody>
                    <a:bodyPr/>
                    <a:lstStyle/>
                    <a:p>
                      <a:pPr marL="0" lvl="0" indent="0" algn="l" rtl="0">
                        <a:spcBef>
                          <a:spcPts val="0"/>
                        </a:spcBef>
                        <a:spcAft>
                          <a:spcPts val="0"/>
                        </a:spcAft>
                        <a:buNone/>
                      </a:pPr>
                      <a:endParaRPr>
                        <a:solidFill>
                          <a:schemeClr val="dk1"/>
                        </a:solidFill>
                        <a:latin typeface="Open Sans"/>
                        <a:ea typeface="Open Sans"/>
                        <a:cs typeface="Open Sans"/>
                        <a:sym typeface="Open Sans"/>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Prata"/>
                          <a:ea typeface="Prata"/>
                          <a:cs typeface="Prata"/>
                          <a:sym typeface="Prata"/>
                        </a:rPr>
                        <a:t>Parameters Tuned</a:t>
                      </a:r>
                      <a:endParaRPr sz="1800" b="1">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800" b="1">
                          <a:solidFill>
                            <a:schemeClr val="dk1"/>
                          </a:solidFill>
                          <a:latin typeface="Prata"/>
                          <a:ea typeface="Prata"/>
                          <a:cs typeface="Prata"/>
                          <a:sym typeface="Prata"/>
                        </a:rPr>
                        <a:t>Misclass</a:t>
                      </a:r>
                      <a:endParaRPr sz="1800" b="1">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800" b="1">
                          <a:solidFill>
                            <a:schemeClr val="dk1"/>
                          </a:solidFill>
                          <a:latin typeface="Prata"/>
                          <a:ea typeface="Prata"/>
                          <a:cs typeface="Prata"/>
                          <a:sym typeface="Prata"/>
                        </a:rPr>
                        <a:t>ROC</a:t>
                      </a:r>
                      <a:endParaRPr sz="1800" b="1">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Clr>
                          <a:srgbClr val="D63E3D"/>
                        </a:buClr>
                        <a:buFont typeface="Arial"/>
                        <a:buNone/>
                      </a:pPr>
                      <a:r>
                        <a:rPr lang="en" sz="1800" b="1">
                          <a:solidFill>
                            <a:schemeClr val="dk1"/>
                          </a:solidFill>
                          <a:latin typeface="Prata"/>
                          <a:ea typeface="Prata"/>
                          <a:cs typeface="Prata"/>
                          <a:sym typeface="Prata"/>
                        </a:rPr>
                        <a:t>Lift @20%</a:t>
                      </a:r>
                      <a:endParaRPr sz="1800" b="1">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51575">
                <a:tc>
                  <a:txBody>
                    <a:bodyPr/>
                    <a:lstStyle/>
                    <a:p>
                      <a:pPr marL="0" lvl="0" indent="0" algn="l" rtl="0">
                        <a:spcBef>
                          <a:spcPts val="0"/>
                        </a:spcBef>
                        <a:spcAft>
                          <a:spcPts val="0"/>
                        </a:spcAft>
                        <a:buNone/>
                      </a:pPr>
                      <a:r>
                        <a:rPr lang="en" sz="1800" b="1">
                          <a:solidFill>
                            <a:schemeClr val="dk1"/>
                          </a:solidFill>
                          <a:latin typeface="Prata"/>
                          <a:ea typeface="Prata"/>
                          <a:cs typeface="Prata"/>
                          <a:sym typeface="Prata"/>
                        </a:rPr>
                        <a:t>Default</a:t>
                      </a:r>
                      <a:endParaRPr sz="1800" b="1">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2 branches, 6 level max</a:t>
                      </a:r>
                      <a:endParaRPr>
                        <a:solidFill>
                          <a:schemeClr val="dk1"/>
                        </a:solidFill>
                        <a:latin typeface="Exo"/>
                        <a:ea typeface="Exo"/>
                        <a:cs typeface="Exo"/>
                        <a:sym typeface="Exo"/>
                      </a:endParaRPr>
                    </a:p>
                    <a:p>
                      <a:pPr marL="0" lvl="0" indent="0" algn="ctr" rtl="0">
                        <a:spcBef>
                          <a:spcPts val="0"/>
                        </a:spcBef>
                        <a:spcAft>
                          <a:spcPts val="0"/>
                        </a:spcAft>
                        <a:buNone/>
                      </a:pPr>
                      <a:r>
                        <a:rPr lang="en">
                          <a:solidFill>
                            <a:schemeClr val="dk1"/>
                          </a:solidFill>
                          <a:latin typeface="Exo"/>
                          <a:ea typeface="Exo"/>
                          <a:cs typeface="Exo"/>
                          <a:sym typeface="Exo"/>
                        </a:rPr>
                        <a:t>Predictor Bin - 50</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0.3082</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0.3835</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1.5220</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451575">
                <a:tc>
                  <a:txBody>
                    <a:bodyPr/>
                    <a:lstStyle/>
                    <a:p>
                      <a:pPr marL="0" lvl="0" indent="0" algn="l" rtl="0">
                        <a:spcBef>
                          <a:spcPts val="0"/>
                        </a:spcBef>
                        <a:spcAft>
                          <a:spcPts val="0"/>
                        </a:spcAft>
                        <a:buNone/>
                      </a:pPr>
                      <a:r>
                        <a:rPr lang="en" sz="1800" b="1">
                          <a:solidFill>
                            <a:schemeClr val="dk1"/>
                          </a:solidFill>
                          <a:latin typeface="Prata"/>
                          <a:ea typeface="Prata"/>
                          <a:cs typeface="Prata"/>
                          <a:sym typeface="Prata"/>
                        </a:rPr>
                        <a:t>Tune 1</a:t>
                      </a:r>
                      <a:endParaRPr sz="1800" b="1">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2 branches, 9 level max</a:t>
                      </a:r>
                      <a:endParaRPr>
                        <a:solidFill>
                          <a:schemeClr val="dk1"/>
                        </a:solidFill>
                        <a:latin typeface="Exo"/>
                        <a:ea typeface="Exo"/>
                        <a:cs typeface="Exo"/>
                        <a:sym typeface="Exo"/>
                      </a:endParaRPr>
                    </a:p>
                    <a:p>
                      <a:pPr marL="0" lvl="0" indent="0" algn="ctr" rtl="0">
                        <a:spcBef>
                          <a:spcPts val="0"/>
                        </a:spcBef>
                        <a:spcAft>
                          <a:spcPts val="0"/>
                        </a:spcAft>
                        <a:buNone/>
                      </a:pPr>
                      <a:r>
                        <a:rPr lang="en">
                          <a:solidFill>
                            <a:schemeClr val="dk1"/>
                          </a:solidFill>
                          <a:latin typeface="Exo"/>
                          <a:ea typeface="Exo"/>
                          <a:cs typeface="Exo"/>
                          <a:sym typeface="Exo"/>
                        </a:rPr>
                        <a:t>Predictor Bin - 82</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0.3034</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0.3957</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1.5751</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451575">
                <a:tc>
                  <a:txBody>
                    <a:bodyPr/>
                    <a:lstStyle/>
                    <a:p>
                      <a:pPr marL="0" lvl="0" indent="0" algn="l" rtl="0">
                        <a:spcBef>
                          <a:spcPts val="0"/>
                        </a:spcBef>
                        <a:spcAft>
                          <a:spcPts val="0"/>
                        </a:spcAft>
                        <a:buNone/>
                      </a:pPr>
                      <a:r>
                        <a:rPr lang="en" sz="1800" b="1">
                          <a:solidFill>
                            <a:schemeClr val="dk1"/>
                          </a:solidFill>
                          <a:latin typeface="Prata"/>
                          <a:ea typeface="Prata"/>
                          <a:cs typeface="Prata"/>
                          <a:sym typeface="Prata"/>
                        </a:rPr>
                        <a:t>Tune 2</a:t>
                      </a:r>
                      <a:endParaRPr sz="1800" b="1">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3 branches, 13 level max</a:t>
                      </a:r>
                      <a:endParaRPr>
                        <a:solidFill>
                          <a:schemeClr val="dk1"/>
                        </a:solidFill>
                        <a:latin typeface="Exo"/>
                        <a:ea typeface="Exo"/>
                        <a:cs typeface="Exo"/>
                        <a:sym typeface="Exo"/>
                      </a:endParaRPr>
                    </a:p>
                    <a:p>
                      <a:pPr marL="0" lvl="0" indent="0" algn="ctr" rtl="0">
                        <a:spcBef>
                          <a:spcPts val="0"/>
                        </a:spcBef>
                        <a:spcAft>
                          <a:spcPts val="0"/>
                        </a:spcAft>
                        <a:buNone/>
                      </a:pPr>
                      <a:r>
                        <a:rPr lang="en">
                          <a:solidFill>
                            <a:schemeClr val="dk1"/>
                          </a:solidFill>
                          <a:latin typeface="Exo"/>
                          <a:ea typeface="Exo"/>
                          <a:cs typeface="Exo"/>
                          <a:sym typeface="Exo"/>
                        </a:rPr>
                        <a:t>Predictor Bin - 82</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0.3070</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0.3860</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1.5431</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451575">
                <a:tc>
                  <a:txBody>
                    <a:bodyPr/>
                    <a:lstStyle/>
                    <a:p>
                      <a:pPr marL="0" lvl="0" indent="0" algn="l" rtl="0">
                        <a:spcBef>
                          <a:spcPts val="0"/>
                        </a:spcBef>
                        <a:spcAft>
                          <a:spcPts val="0"/>
                        </a:spcAft>
                        <a:buNone/>
                      </a:pPr>
                      <a:r>
                        <a:rPr lang="en" sz="1500" b="1">
                          <a:solidFill>
                            <a:schemeClr val="dk1"/>
                          </a:solidFill>
                          <a:latin typeface="Prata"/>
                          <a:ea typeface="Prata"/>
                          <a:cs typeface="Prata"/>
                          <a:sym typeface="Prata"/>
                        </a:rPr>
                        <a:t>Variable Selection P&lt; 0.05</a:t>
                      </a:r>
                      <a:endParaRPr sz="1800" b="1">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2 branches, 13 level max</a:t>
                      </a:r>
                      <a:endParaRPr>
                        <a:solidFill>
                          <a:schemeClr val="dk1"/>
                        </a:solidFill>
                        <a:latin typeface="Exo"/>
                        <a:ea typeface="Exo"/>
                        <a:cs typeface="Exo"/>
                        <a:sym typeface="Exo"/>
                      </a:endParaRPr>
                    </a:p>
                    <a:p>
                      <a:pPr marL="0" lvl="0" indent="0" algn="ctr" rtl="0">
                        <a:spcBef>
                          <a:spcPts val="0"/>
                        </a:spcBef>
                        <a:spcAft>
                          <a:spcPts val="0"/>
                        </a:spcAft>
                        <a:buNone/>
                      </a:pPr>
                      <a:r>
                        <a:rPr lang="en">
                          <a:solidFill>
                            <a:schemeClr val="dk1"/>
                          </a:solidFill>
                          <a:latin typeface="Exo"/>
                          <a:ea typeface="Exo"/>
                          <a:cs typeface="Exo"/>
                          <a:sym typeface="Exo"/>
                        </a:rPr>
                        <a:t>Predictor Bin - 138</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0.3022</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0.3959</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1.5037</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pic>
        <p:nvPicPr>
          <p:cNvPr id="1124" name="Google Shape;1124;p119"/>
          <p:cNvPicPr preferRelativeResize="0"/>
          <p:nvPr/>
        </p:nvPicPr>
        <p:blipFill rotWithShape="1">
          <a:blip r:embed="rId3">
            <a:alphaModFix/>
          </a:blip>
          <a:srcRect l="60513" t="15763" r="16584" b="61860"/>
          <a:stretch/>
        </p:blipFill>
        <p:spPr>
          <a:xfrm rot="1097361" flipH="1">
            <a:off x="531633" y="4245690"/>
            <a:ext cx="747859" cy="730695"/>
          </a:xfrm>
          <a:prstGeom prst="rect">
            <a:avLst/>
          </a:prstGeom>
          <a:noFill/>
          <a:ln>
            <a:noFill/>
          </a:ln>
        </p:spPr>
      </p:pic>
      <p:sp>
        <p:nvSpPr>
          <p:cNvPr id="1125" name="Google Shape;1125;p119"/>
          <p:cNvSpPr txBox="1"/>
          <p:nvPr/>
        </p:nvSpPr>
        <p:spPr>
          <a:xfrm>
            <a:off x="1375250" y="4347175"/>
            <a:ext cx="72327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1"/>
                </a:solidFill>
                <a:latin typeface="Prata"/>
                <a:ea typeface="Prata"/>
                <a:cs typeface="Prata"/>
                <a:sym typeface="Prata"/>
              </a:rPr>
              <a:t>Best Model:  </a:t>
            </a:r>
            <a:r>
              <a:rPr lang="en" sz="1700">
                <a:solidFill>
                  <a:schemeClr val="dk1"/>
                </a:solidFill>
                <a:latin typeface="Exo"/>
                <a:ea typeface="Exo"/>
                <a:cs typeface="Exo"/>
                <a:sym typeface="Exo"/>
              </a:rPr>
              <a:t>Tuned  2 Branches &amp; 13 Maximum max 138 Predictor Bin with removal of insignificant variable (69.78% accuracy)</a:t>
            </a:r>
            <a:endParaRPr sz="2000" b="1">
              <a:solidFill>
                <a:schemeClr val="dk1"/>
              </a:solidFill>
              <a:latin typeface="Prata"/>
              <a:ea typeface="Prata"/>
              <a:cs typeface="Prata"/>
              <a:sym typeface="Prata"/>
            </a:endParaRPr>
          </a:p>
        </p:txBody>
      </p:sp>
      <p:sp>
        <p:nvSpPr>
          <p:cNvPr id="1126" name="Google Shape;1126;p119"/>
          <p:cNvSpPr/>
          <p:nvPr/>
        </p:nvSpPr>
        <p:spPr>
          <a:xfrm>
            <a:off x="500400" y="3323588"/>
            <a:ext cx="8143200" cy="823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120"/>
          <p:cNvSpPr txBox="1">
            <a:spLocks noGrp="1"/>
          </p:cNvSpPr>
          <p:nvPr>
            <p:ph type="title"/>
          </p:nvPr>
        </p:nvSpPr>
        <p:spPr>
          <a:xfrm>
            <a:off x="763650" y="435900"/>
            <a:ext cx="5831700" cy="89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Model</a:t>
            </a:r>
            <a:endParaRPr sz="4000"/>
          </a:p>
          <a:p>
            <a:pPr marL="0" lvl="0" indent="0" algn="l" rtl="0">
              <a:spcBef>
                <a:spcPts val="0"/>
              </a:spcBef>
              <a:spcAft>
                <a:spcPts val="0"/>
              </a:spcAft>
              <a:buNone/>
            </a:pPr>
            <a:r>
              <a:rPr lang="en" sz="2000" b="0" i="1"/>
              <a:t>Decision Tree </a:t>
            </a:r>
            <a:r>
              <a:rPr lang="en" sz="2000" i="1"/>
              <a:t>Variable Importance</a:t>
            </a:r>
            <a:endParaRPr sz="2000" i="1"/>
          </a:p>
        </p:txBody>
      </p:sp>
      <p:sp>
        <p:nvSpPr>
          <p:cNvPr id="1132" name="Google Shape;1132;p120"/>
          <p:cNvSpPr txBox="1"/>
          <p:nvPr/>
        </p:nvSpPr>
        <p:spPr>
          <a:xfrm>
            <a:off x="4929725" y="1052738"/>
            <a:ext cx="3765300" cy="400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000"/>
              </a:spcBef>
              <a:spcAft>
                <a:spcPts val="1000"/>
              </a:spcAft>
              <a:buNone/>
            </a:pPr>
            <a:endParaRPr>
              <a:latin typeface="Exo"/>
              <a:ea typeface="Exo"/>
              <a:cs typeface="Exo"/>
              <a:sym typeface="Exo"/>
            </a:endParaRPr>
          </a:p>
        </p:txBody>
      </p:sp>
      <p:pic>
        <p:nvPicPr>
          <p:cNvPr id="1133" name="Google Shape;1133;p120"/>
          <p:cNvPicPr preferRelativeResize="0"/>
          <p:nvPr/>
        </p:nvPicPr>
        <p:blipFill>
          <a:blip r:embed="rId3">
            <a:alphaModFix/>
          </a:blip>
          <a:stretch>
            <a:fillRect/>
          </a:stretch>
        </p:blipFill>
        <p:spPr>
          <a:xfrm>
            <a:off x="1979925" y="1507813"/>
            <a:ext cx="5184149" cy="33857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2"/>
                                        </p:tgtEl>
                                        <p:attrNameLst>
                                          <p:attrName>style.visibility</p:attrName>
                                        </p:attrNameLst>
                                      </p:cBhvr>
                                      <p:to>
                                        <p:strVal val="visible"/>
                                      </p:to>
                                    </p:set>
                                    <p:animEffect transition="in" filter="fade">
                                      <p:cBhvr>
                                        <p:cTn id="7" dur="1000"/>
                                        <p:tgtEl>
                                          <p:spTgt spid="1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8" name="Google Shape;1138;p121"/>
          <p:cNvSpPr txBox="1">
            <a:spLocks noGrp="1"/>
          </p:cNvSpPr>
          <p:nvPr>
            <p:ph type="title"/>
          </p:nvPr>
        </p:nvSpPr>
        <p:spPr>
          <a:xfrm>
            <a:off x="763650" y="435900"/>
            <a:ext cx="5831700" cy="89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Model</a:t>
            </a:r>
            <a:endParaRPr sz="4000"/>
          </a:p>
          <a:p>
            <a:pPr marL="0" lvl="0" indent="0" algn="l" rtl="0">
              <a:spcBef>
                <a:spcPts val="0"/>
              </a:spcBef>
              <a:spcAft>
                <a:spcPts val="0"/>
              </a:spcAft>
              <a:buNone/>
            </a:pPr>
            <a:r>
              <a:rPr lang="en" sz="2000" b="0" i="1"/>
              <a:t>Decision Tree</a:t>
            </a:r>
            <a:endParaRPr sz="2000" b="0" i="1"/>
          </a:p>
        </p:txBody>
      </p:sp>
      <p:pic>
        <p:nvPicPr>
          <p:cNvPr id="1139" name="Google Shape;1139;p121"/>
          <p:cNvPicPr preferRelativeResize="0"/>
          <p:nvPr/>
        </p:nvPicPr>
        <p:blipFill>
          <a:blip r:embed="rId3">
            <a:alphaModFix/>
          </a:blip>
          <a:stretch>
            <a:fillRect/>
          </a:stretch>
        </p:blipFill>
        <p:spPr>
          <a:xfrm>
            <a:off x="2132375" y="1399488"/>
            <a:ext cx="4879251" cy="3385762"/>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122"/>
          <p:cNvSpPr txBox="1">
            <a:spLocks noGrp="1"/>
          </p:cNvSpPr>
          <p:nvPr>
            <p:ph type="title"/>
          </p:nvPr>
        </p:nvSpPr>
        <p:spPr>
          <a:xfrm>
            <a:off x="763650" y="435900"/>
            <a:ext cx="5831700" cy="89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Model</a:t>
            </a:r>
            <a:endParaRPr sz="4000"/>
          </a:p>
          <a:p>
            <a:pPr marL="0" lvl="0" indent="0" algn="l" rtl="0">
              <a:spcBef>
                <a:spcPts val="0"/>
              </a:spcBef>
              <a:spcAft>
                <a:spcPts val="0"/>
              </a:spcAft>
              <a:buNone/>
            </a:pPr>
            <a:r>
              <a:rPr lang="en" sz="2000" b="0" i="1"/>
              <a:t>Decision Tree</a:t>
            </a:r>
            <a:endParaRPr sz="2000" b="0" i="1"/>
          </a:p>
        </p:txBody>
      </p:sp>
      <p:pic>
        <p:nvPicPr>
          <p:cNvPr id="1145" name="Google Shape;1145;p122"/>
          <p:cNvPicPr preferRelativeResize="0"/>
          <p:nvPr/>
        </p:nvPicPr>
        <p:blipFill>
          <a:blip r:embed="rId3">
            <a:alphaModFix/>
          </a:blip>
          <a:stretch>
            <a:fillRect/>
          </a:stretch>
        </p:blipFill>
        <p:spPr>
          <a:xfrm>
            <a:off x="382738" y="1776949"/>
            <a:ext cx="8378524" cy="893700"/>
          </a:xfrm>
          <a:prstGeom prst="rect">
            <a:avLst/>
          </a:prstGeom>
          <a:noFill/>
          <a:ln>
            <a:noFill/>
          </a:ln>
        </p:spPr>
      </p:pic>
      <p:sp>
        <p:nvSpPr>
          <p:cNvPr id="1146" name="Google Shape;1146;p122"/>
          <p:cNvSpPr txBox="1"/>
          <p:nvPr/>
        </p:nvSpPr>
        <p:spPr>
          <a:xfrm>
            <a:off x="3005850" y="1808138"/>
            <a:ext cx="32883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Exo"/>
                <a:ea typeface="Exo"/>
                <a:cs typeface="Exo"/>
                <a:sym typeface="Exo"/>
              </a:rPr>
              <a:t>Group Without High Blood Pressure</a:t>
            </a:r>
            <a:endParaRPr>
              <a:latin typeface="Exo"/>
              <a:ea typeface="Exo"/>
              <a:cs typeface="Exo"/>
              <a:sym typeface="Exo"/>
            </a:endParaRPr>
          </a:p>
          <a:p>
            <a:pPr marL="0" lvl="0" indent="0" algn="ctr" rtl="0">
              <a:spcBef>
                <a:spcPts val="0"/>
              </a:spcBef>
              <a:spcAft>
                <a:spcPts val="0"/>
              </a:spcAft>
              <a:buNone/>
            </a:pPr>
            <a:r>
              <a:rPr lang="en">
                <a:latin typeface="Exo"/>
                <a:ea typeface="Exo"/>
                <a:cs typeface="Exo"/>
                <a:sym typeface="Exo"/>
              </a:rPr>
              <a:t>Node 3 and 4</a:t>
            </a:r>
            <a:endParaRPr>
              <a:latin typeface="Exo"/>
              <a:ea typeface="Exo"/>
              <a:cs typeface="Exo"/>
              <a:sym typeface="Exo"/>
            </a:endParaRPr>
          </a:p>
          <a:p>
            <a:pPr marL="0" lvl="0" indent="0" algn="ctr" rtl="0">
              <a:spcBef>
                <a:spcPts val="0"/>
              </a:spcBef>
              <a:spcAft>
                <a:spcPts val="0"/>
              </a:spcAft>
              <a:buNone/>
            </a:pPr>
            <a:r>
              <a:rPr lang="en">
                <a:latin typeface="Exo"/>
                <a:ea typeface="Exo"/>
                <a:cs typeface="Exo"/>
                <a:sym typeface="Exo"/>
              </a:rPr>
              <a:t>13026 Records</a:t>
            </a:r>
            <a:endParaRPr>
              <a:latin typeface="Exo"/>
              <a:ea typeface="Exo"/>
              <a:cs typeface="Exo"/>
              <a:sym typeface="Exo"/>
            </a:endParaRPr>
          </a:p>
        </p:txBody>
      </p:sp>
      <p:pic>
        <p:nvPicPr>
          <p:cNvPr id="1147" name="Google Shape;1147;p122"/>
          <p:cNvPicPr preferRelativeResize="0"/>
          <p:nvPr/>
        </p:nvPicPr>
        <p:blipFill>
          <a:blip r:embed="rId4">
            <a:alphaModFix/>
          </a:blip>
          <a:stretch>
            <a:fillRect/>
          </a:stretch>
        </p:blipFill>
        <p:spPr>
          <a:xfrm>
            <a:off x="591800" y="3500400"/>
            <a:ext cx="8272699" cy="965775"/>
          </a:xfrm>
          <a:prstGeom prst="rect">
            <a:avLst/>
          </a:prstGeom>
          <a:noFill/>
          <a:ln>
            <a:noFill/>
          </a:ln>
        </p:spPr>
      </p:pic>
      <p:sp>
        <p:nvSpPr>
          <p:cNvPr id="1148" name="Google Shape;1148;p122"/>
          <p:cNvSpPr txBox="1"/>
          <p:nvPr/>
        </p:nvSpPr>
        <p:spPr>
          <a:xfrm>
            <a:off x="3005850" y="3567625"/>
            <a:ext cx="32883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Exo"/>
                <a:ea typeface="Exo"/>
                <a:cs typeface="Exo"/>
                <a:sym typeface="Exo"/>
              </a:rPr>
              <a:t>Group With High Blood Pressure</a:t>
            </a:r>
            <a:endParaRPr>
              <a:latin typeface="Exo"/>
              <a:ea typeface="Exo"/>
              <a:cs typeface="Exo"/>
              <a:sym typeface="Exo"/>
            </a:endParaRPr>
          </a:p>
          <a:p>
            <a:pPr marL="0" lvl="0" indent="0" algn="ctr" rtl="0">
              <a:spcBef>
                <a:spcPts val="0"/>
              </a:spcBef>
              <a:spcAft>
                <a:spcPts val="0"/>
              </a:spcAft>
              <a:buNone/>
            </a:pPr>
            <a:r>
              <a:rPr lang="en">
                <a:latin typeface="Exo"/>
                <a:ea typeface="Exo"/>
                <a:cs typeface="Exo"/>
                <a:sym typeface="Exo"/>
              </a:rPr>
              <a:t>Node 5 and 6</a:t>
            </a:r>
            <a:endParaRPr>
              <a:latin typeface="Exo"/>
              <a:ea typeface="Exo"/>
              <a:cs typeface="Exo"/>
              <a:sym typeface="Exo"/>
            </a:endParaRPr>
          </a:p>
          <a:p>
            <a:pPr marL="0" lvl="0" indent="0" algn="ctr" rtl="0">
              <a:spcBef>
                <a:spcPts val="0"/>
              </a:spcBef>
              <a:spcAft>
                <a:spcPts val="0"/>
              </a:spcAft>
              <a:buNone/>
            </a:pPr>
            <a:r>
              <a:rPr lang="en">
                <a:latin typeface="Exo"/>
                <a:ea typeface="Exo"/>
                <a:cs typeface="Exo"/>
                <a:sym typeface="Exo"/>
              </a:rPr>
              <a:t>18490 Records</a:t>
            </a:r>
            <a:endParaRPr>
              <a:latin typeface="Exo"/>
              <a:ea typeface="Exo"/>
              <a:cs typeface="Exo"/>
              <a:sym typeface="Exo"/>
            </a:endParaRPr>
          </a:p>
        </p:txBody>
      </p:sp>
      <p:pic>
        <p:nvPicPr>
          <p:cNvPr id="1149" name="Google Shape;1149;p122"/>
          <p:cNvPicPr preferRelativeResize="0"/>
          <p:nvPr/>
        </p:nvPicPr>
        <p:blipFill>
          <a:blip r:embed="rId5">
            <a:alphaModFix/>
          </a:blip>
          <a:stretch>
            <a:fillRect/>
          </a:stretch>
        </p:blipFill>
        <p:spPr>
          <a:xfrm>
            <a:off x="1429150" y="3070675"/>
            <a:ext cx="1786325" cy="12121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49"/>
          <p:cNvSpPr txBox="1">
            <a:spLocks noGrp="1"/>
          </p:cNvSpPr>
          <p:nvPr>
            <p:ph type="title"/>
          </p:nvPr>
        </p:nvSpPr>
        <p:spPr>
          <a:xfrm>
            <a:off x="470275" y="1882938"/>
            <a:ext cx="3739200" cy="137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Stroke Prediction</a:t>
            </a:r>
            <a:endParaRPr/>
          </a:p>
        </p:txBody>
      </p:sp>
      <p:sp>
        <p:nvSpPr>
          <p:cNvPr id="480" name="Google Shape;480;p49"/>
          <p:cNvSpPr/>
          <p:nvPr/>
        </p:nvSpPr>
        <p:spPr>
          <a:xfrm>
            <a:off x="-852000" y="-824901"/>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169B81D6-408D-8BB2-1229-39FEBFB38B1A}"/>
              </a:ext>
            </a:extLst>
          </p:cNvPr>
          <p:cNvPicPr>
            <a:picLocks noChangeAspect="1"/>
          </p:cNvPicPr>
          <p:nvPr/>
        </p:nvPicPr>
        <p:blipFill>
          <a:blip r:embed="rId3"/>
          <a:stretch>
            <a:fillRect/>
          </a:stretch>
        </p:blipFill>
        <p:spPr>
          <a:xfrm>
            <a:off x="4098454" y="560349"/>
            <a:ext cx="4069433" cy="4290432"/>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p123"/>
          <p:cNvSpPr txBox="1">
            <a:spLocks noGrp="1"/>
          </p:cNvSpPr>
          <p:nvPr>
            <p:ph type="title"/>
          </p:nvPr>
        </p:nvSpPr>
        <p:spPr>
          <a:xfrm>
            <a:off x="763650" y="435900"/>
            <a:ext cx="5831700" cy="89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Model</a:t>
            </a:r>
            <a:endParaRPr sz="4000"/>
          </a:p>
          <a:p>
            <a:pPr marL="0" lvl="0" indent="0" algn="l" rtl="0">
              <a:spcBef>
                <a:spcPts val="0"/>
              </a:spcBef>
              <a:spcAft>
                <a:spcPts val="0"/>
              </a:spcAft>
              <a:buNone/>
            </a:pPr>
            <a:r>
              <a:rPr lang="en" sz="2000" b="0" i="1"/>
              <a:t>Decision Tree </a:t>
            </a:r>
            <a:r>
              <a:rPr lang="en" sz="2000" i="1"/>
              <a:t>Leaf Diagram</a:t>
            </a:r>
            <a:endParaRPr sz="2000" b="0" i="1"/>
          </a:p>
        </p:txBody>
      </p:sp>
      <p:pic>
        <p:nvPicPr>
          <p:cNvPr id="1155" name="Google Shape;1155;p123"/>
          <p:cNvPicPr preferRelativeResize="0"/>
          <p:nvPr/>
        </p:nvPicPr>
        <p:blipFill rotWithShape="1">
          <a:blip r:embed="rId3">
            <a:alphaModFix/>
          </a:blip>
          <a:srcRect t="56170" r="63970" b="9347"/>
          <a:stretch/>
        </p:blipFill>
        <p:spPr>
          <a:xfrm>
            <a:off x="143900" y="2231888"/>
            <a:ext cx="2568101" cy="1960075"/>
          </a:xfrm>
          <a:prstGeom prst="rect">
            <a:avLst/>
          </a:prstGeom>
          <a:noFill/>
          <a:ln>
            <a:noFill/>
          </a:ln>
        </p:spPr>
      </p:pic>
      <p:pic>
        <p:nvPicPr>
          <p:cNvPr id="1156" name="Google Shape;1156;p123"/>
          <p:cNvPicPr preferRelativeResize="0"/>
          <p:nvPr/>
        </p:nvPicPr>
        <p:blipFill>
          <a:blip r:embed="rId4">
            <a:alphaModFix/>
          </a:blip>
          <a:stretch>
            <a:fillRect/>
          </a:stretch>
        </p:blipFill>
        <p:spPr>
          <a:xfrm>
            <a:off x="3373951" y="1519038"/>
            <a:ext cx="5062476" cy="3385762"/>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1" name="Google Shape;1161;p124"/>
          <p:cNvSpPr txBox="1">
            <a:spLocks noGrp="1"/>
          </p:cNvSpPr>
          <p:nvPr>
            <p:ph type="title"/>
          </p:nvPr>
        </p:nvSpPr>
        <p:spPr>
          <a:xfrm>
            <a:off x="763650" y="435900"/>
            <a:ext cx="5831700" cy="89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Model</a:t>
            </a:r>
            <a:endParaRPr sz="4000"/>
          </a:p>
          <a:p>
            <a:pPr marL="0" lvl="0" indent="0" algn="l" rtl="0">
              <a:spcBef>
                <a:spcPts val="0"/>
              </a:spcBef>
              <a:spcAft>
                <a:spcPts val="0"/>
              </a:spcAft>
              <a:buNone/>
            </a:pPr>
            <a:r>
              <a:rPr lang="en" sz="2000" b="0" i="1"/>
              <a:t>Decision Tree </a:t>
            </a:r>
            <a:r>
              <a:rPr lang="en" sz="2000" i="1"/>
              <a:t>ROC</a:t>
            </a:r>
            <a:endParaRPr sz="2000" i="1"/>
          </a:p>
        </p:txBody>
      </p:sp>
      <p:sp>
        <p:nvSpPr>
          <p:cNvPr id="1162" name="Google Shape;1162;p124"/>
          <p:cNvSpPr txBox="1"/>
          <p:nvPr/>
        </p:nvSpPr>
        <p:spPr>
          <a:xfrm>
            <a:off x="4929725" y="1052738"/>
            <a:ext cx="3765300" cy="400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000"/>
              </a:spcBef>
              <a:spcAft>
                <a:spcPts val="1000"/>
              </a:spcAft>
              <a:buNone/>
            </a:pPr>
            <a:endParaRPr>
              <a:latin typeface="Exo"/>
              <a:ea typeface="Exo"/>
              <a:cs typeface="Exo"/>
              <a:sym typeface="Exo"/>
            </a:endParaRPr>
          </a:p>
        </p:txBody>
      </p:sp>
      <p:pic>
        <p:nvPicPr>
          <p:cNvPr id="1163" name="Google Shape;1163;p124"/>
          <p:cNvPicPr preferRelativeResize="0"/>
          <p:nvPr/>
        </p:nvPicPr>
        <p:blipFill>
          <a:blip r:embed="rId3">
            <a:alphaModFix/>
          </a:blip>
          <a:stretch>
            <a:fillRect/>
          </a:stretch>
        </p:blipFill>
        <p:spPr>
          <a:xfrm>
            <a:off x="1989638" y="1452938"/>
            <a:ext cx="5164722" cy="33857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62"/>
                                        </p:tgtEl>
                                        <p:attrNameLst>
                                          <p:attrName>style.visibility</p:attrName>
                                        </p:attrNameLst>
                                      </p:cBhvr>
                                      <p:to>
                                        <p:strVal val="visible"/>
                                      </p:to>
                                    </p:set>
                                    <p:animEffect transition="in" filter="fade">
                                      <p:cBhvr>
                                        <p:cTn id="7" dur="1000"/>
                                        <p:tgtEl>
                                          <p:spTgt spid="1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p125"/>
          <p:cNvSpPr txBox="1">
            <a:spLocks noGrp="1"/>
          </p:cNvSpPr>
          <p:nvPr>
            <p:ph type="title"/>
          </p:nvPr>
        </p:nvSpPr>
        <p:spPr>
          <a:xfrm>
            <a:off x="763650" y="435900"/>
            <a:ext cx="5831700" cy="89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Model</a:t>
            </a:r>
            <a:endParaRPr sz="4000"/>
          </a:p>
          <a:p>
            <a:pPr marL="0" lvl="0" indent="0" algn="l" rtl="0">
              <a:spcBef>
                <a:spcPts val="0"/>
              </a:spcBef>
              <a:spcAft>
                <a:spcPts val="0"/>
              </a:spcAft>
              <a:buNone/>
            </a:pPr>
            <a:r>
              <a:rPr lang="en" sz="2000" b="0" i="1"/>
              <a:t>Decision Tree </a:t>
            </a:r>
            <a:r>
              <a:rPr lang="en" sz="2000" i="1"/>
              <a:t>Lift</a:t>
            </a:r>
            <a:endParaRPr sz="2000" i="1"/>
          </a:p>
        </p:txBody>
      </p:sp>
      <p:sp>
        <p:nvSpPr>
          <p:cNvPr id="1169" name="Google Shape;1169;p125"/>
          <p:cNvSpPr txBox="1"/>
          <p:nvPr/>
        </p:nvSpPr>
        <p:spPr>
          <a:xfrm>
            <a:off x="4901225" y="682638"/>
            <a:ext cx="3765300" cy="400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000"/>
              </a:spcBef>
              <a:spcAft>
                <a:spcPts val="1000"/>
              </a:spcAft>
              <a:buNone/>
            </a:pPr>
            <a:endParaRPr>
              <a:latin typeface="Exo"/>
              <a:ea typeface="Exo"/>
              <a:cs typeface="Exo"/>
              <a:sym typeface="Exo"/>
            </a:endParaRPr>
          </a:p>
        </p:txBody>
      </p:sp>
      <p:pic>
        <p:nvPicPr>
          <p:cNvPr id="1170" name="Google Shape;1170;p125"/>
          <p:cNvPicPr preferRelativeResize="0"/>
          <p:nvPr/>
        </p:nvPicPr>
        <p:blipFill>
          <a:blip r:embed="rId3">
            <a:alphaModFix/>
          </a:blip>
          <a:stretch>
            <a:fillRect/>
          </a:stretch>
        </p:blipFill>
        <p:spPr>
          <a:xfrm>
            <a:off x="2056950" y="1595250"/>
            <a:ext cx="5030099" cy="32760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p126"/>
          <p:cNvSpPr txBox="1">
            <a:spLocks noGrp="1"/>
          </p:cNvSpPr>
          <p:nvPr>
            <p:ph type="title"/>
          </p:nvPr>
        </p:nvSpPr>
        <p:spPr>
          <a:xfrm>
            <a:off x="1670828" y="588575"/>
            <a:ext cx="6384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Support Vector Machine</a:t>
            </a:r>
            <a:endParaRPr sz="4000"/>
          </a:p>
          <a:p>
            <a:pPr marL="0" lvl="0" indent="0" algn="ctr" rtl="0">
              <a:spcBef>
                <a:spcPts val="0"/>
              </a:spcBef>
              <a:spcAft>
                <a:spcPts val="0"/>
              </a:spcAft>
              <a:buNone/>
            </a:pPr>
            <a:endParaRPr sz="4000"/>
          </a:p>
        </p:txBody>
      </p:sp>
      <p:pic>
        <p:nvPicPr>
          <p:cNvPr id="1176" name="Google Shape;1176;p126"/>
          <p:cNvPicPr preferRelativeResize="0"/>
          <p:nvPr/>
        </p:nvPicPr>
        <p:blipFill>
          <a:blip r:embed="rId3">
            <a:alphaModFix/>
          </a:blip>
          <a:stretch>
            <a:fillRect/>
          </a:stretch>
        </p:blipFill>
        <p:spPr>
          <a:xfrm>
            <a:off x="1451075" y="1694250"/>
            <a:ext cx="2343600" cy="2254619"/>
          </a:xfrm>
          <a:prstGeom prst="rect">
            <a:avLst/>
          </a:prstGeom>
          <a:noFill/>
          <a:ln>
            <a:noFill/>
          </a:ln>
        </p:spPr>
      </p:pic>
      <p:sp>
        <p:nvSpPr>
          <p:cNvPr id="1177" name="Google Shape;1177;p126"/>
          <p:cNvSpPr txBox="1"/>
          <p:nvPr/>
        </p:nvSpPr>
        <p:spPr>
          <a:xfrm>
            <a:off x="2075225" y="4043950"/>
            <a:ext cx="1095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Exo"/>
                <a:ea typeface="Exo"/>
                <a:cs typeface="Exo"/>
                <a:sym typeface="Exo"/>
              </a:rPr>
              <a:t>Overfitted</a:t>
            </a:r>
            <a:endParaRPr sz="1100">
              <a:latin typeface="Exo"/>
              <a:ea typeface="Exo"/>
              <a:cs typeface="Exo"/>
              <a:sym typeface="Exo"/>
            </a:endParaRPr>
          </a:p>
        </p:txBody>
      </p:sp>
      <p:pic>
        <p:nvPicPr>
          <p:cNvPr id="1178" name="Google Shape;1178;p126"/>
          <p:cNvPicPr preferRelativeResize="0"/>
          <p:nvPr/>
        </p:nvPicPr>
        <p:blipFill>
          <a:blip r:embed="rId4">
            <a:alphaModFix/>
          </a:blip>
          <a:stretch>
            <a:fillRect/>
          </a:stretch>
        </p:blipFill>
        <p:spPr>
          <a:xfrm>
            <a:off x="5275125" y="1694250"/>
            <a:ext cx="2417809" cy="2254625"/>
          </a:xfrm>
          <a:prstGeom prst="rect">
            <a:avLst/>
          </a:prstGeom>
          <a:noFill/>
          <a:ln>
            <a:noFill/>
          </a:ln>
        </p:spPr>
      </p:pic>
      <p:sp>
        <p:nvSpPr>
          <p:cNvPr id="1179" name="Google Shape;1179;p126"/>
          <p:cNvSpPr txBox="1"/>
          <p:nvPr/>
        </p:nvSpPr>
        <p:spPr>
          <a:xfrm>
            <a:off x="5936375" y="4043950"/>
            <a:ext cx="1095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Exo"/>
                <a:ea typeface="Exo"/>
                <a:cs typeface="Exo"/>
                <a:sym typeface="Exo"/>
              </a:rPr>
              <a:t>Generalized</a:t>
            </a:r>
            <a:endParaRPr sz="1100">
              <a:latin typeface="Exo"/>
              <a:ea typeface="Exo"/>
              <a:cs typeface="Exo"/>
              <a:sym typeface="Exo"/>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sp>
        <p:nvSpPr>
          <p:cNvPr id="1184" name="Google Shape;1184;p127"/>
          <p:cNvSpPr txBox="1">
            <a:spLocks noGrp="1"/>
          </p:cNvSpPr>
          <p:nvPr>
            <p:ph type="title"/>
          </p:nvPr>
        </p:nvSpPr>
        <p:spPr>
          <a:xfrm>
            <a:off x="1670828" y="588575"/>
            <a:ext cx="6384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Support Vector Machine</a:t>
            </a:r>
            <a:endParaRPr sz="4000"/>
          </a:p>
          <a:p>
            <a:pPr marL="0" lvl="0" indent="0" algn="ctr" rtl="0">
              <a:spcBef>
                <a:spcPts val="0"/>
              </a:spcBef>
              <a:spcAft>
                <a:spcPts val="0"/>
              </a:spcAft>
              <a:buNone/>
            </a:pPr>
            <a:r>
              <a:rPr lang="en" sz="4000"/>
              <a:t>Hyperparameter</a:t>
            </a:r>
            <a:endParaRPr sz="4000"/>
          </a:p>
        </p:txBody>
      </p:sp>
      <p:pic>
        <p:nvPicPr>
          <p:cNvPr id="1185" name="Google Shape;1185;p127"/>
          <p:cNvPicPr preferRelativeResize="0"/>
          <p:nvPr/>
        </p:nvPicPr>
        <p:blipFill>
          <a:blip r:embed="rId3">
            <a:alphaModFix/>
          </a:blip>
          <a:stretch>
            <a:fillRect/>
          </a:stretch>
        </p:blipFill>
        <p:spPr>
          <a:xfrm>
            <a:off x="1303913" y="1761625"/>
            <a:ext cx="6536175" cy="32142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128"/>
          <p:cNvSpPr txBox="1">
            <a:spLocks noGrp="1"/>
          </p:cNvSpPr>
          <p:nvPr>
            <p:ph type="title"/>
          </p:nvPr>
        </p:nvSpPr>
        <p:spPr>
          <a:xfrm>
            <a:off x="1656428" y="256850"/>
            <a:ext cx="6384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Support Vector Machine</a:t>
            </a:r>
            <a:endParaRPr sz="4000"/>
          </a:p>
        </p:txBody>
      </p:sp>
      <p:graphicFrame>
        <p:nvGraphicFramePr>
          <p:cNvPr id="1191" name="Google Shape;1191;p128"/>
          <p:cNvGraphicFramePr/>
          <p:nvPr/>
        </p:nvGraphicFramePr>
        <p:xfrm>
          <a:off x="692125" y="1087472"/>
          <a:ext cx="3000000" cy="3000000"/>
        </p:xfrm>
        <a:graphic>
          <a:graphicData uri="http://schemas.openxmlformats.org/drawingml/2006/table">
            <a:tbl>
              <a:tblPr>
                <a:noFill/>
                <a:tableStyleId>{0C79639B-CB9E-4DAC-8792-940CE917F601}</a:tableStyleId>
              </a:tblPr>
              <a:tblGrid>
                <a:gridCol w="1539350">
                  <a:extLst>
                    <a:ext uri="{9D8B030D-6E8A-4147-A177-3AD203B41FA5}">
                      <a16:colId xmlns:a16="http://schemas.microsoft.com/office/drawing/2014/main" val="20000"/>
                    </a:ext>
                  </a:extLst>
                </a:gridCol>
                <a:gridCol w="2471675">
                  <a:extLst>
                    <a:ext uri="{9D8B030D-6E8A-4147-A177-3AD203B41FA5}">
                      <a16:colId xmlns:a16="http://schemas.microsoft.com/office/drawing/2014/main" val="20001"/>
                    </a:ext>
                  </a:extLst>
                </a:gridCol>
                <a:gridCol w="1441875">
                  <a:extLst>
                    <a:ext uri="{9D8B030D-6E8A-4147-A177-3AD203B41FA5}">
                      <a16:colId xmlns:a16="http://schemas.microsoft.com/office/drawing/2014/main" val="20002"/>
                    </a:ext>
                  </a:extLst>
                </a:gridCol>
                <a:gridCol w="1398200">
                  <a:extLst>
                    <a:ext uri="{9D8B030D-6E8A-4147-A177-3AD203B41FA5}">
                      <a16:colId xmlns:a16="http://schemas.microsoft.com/office/drawing/2014/main" val="20003"/>
                    </a:ext>
                  </a:extLst>
                </a:gridCol>
                <a:gridCol w="1292250">
                  <a:extLst>
                    <a:ext uri="{9D8B030D-6E8A-4147-A177-3AD203B41FA5}">
                      <a16:colId xmlns:a16="http://schemas.microsoft.com/office/drawing/2014/main" val="20004"/>
                    </a:ext>
                  </a:extLst>
                </a:gridCol>
              </a:tblGrid>
              <a:tr h="475850">
                <a:tc>
                  <a:txBody>
                    <a:bodyPr/>
                    <a:lstStyle/>
                    <a:p>
                      <a:pPr marL="0" lvl="0" indent="0" algn="l" rtl="0">
                        <a:spcBef>
                          <a:spcPts val="0"/>
                        </a:spcBef>
                        <a:spcAft>
                          <a:spcPts val="0"/>
                        </a:spcAft>
                        <a:buNone/>
                      </a:pPr>
                      <a:endParaRPr>
                        <a:solidFill>
                          <a:schemeClr val="dk1"/>
                        </a:solidFill>
                        <a:latin typeface="Open Sans"/>
                        <a:ea typeface="Open Sans"/>
                        <a:cs typeface="Open Sans"/>
                        <a:sym typeface="Open Sans"/>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Prata"/>
                          <a:ea typeface="Prata"/>
                          <a:cs typeface="Prata"/>
                          <a:sym typeface="Prata"/>
                        </a:rPr>
                        <a:t>Parameters Tuned</a:t>
                      </a:r>
                      <a:endParaRPr sz="1800" b="1">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800" b="1">
                          <a:solidFill>
                            <a:schemeClr val="dk1"/>
                          </a:solidFill>
                          <a:latin typeface="Prata"/>
                          <a:ea typeface="Prata"/>
                          <a:cs typeface="Prata"/>
                          <a:sym typeface="Prata"/>
                        </a:rPr>
                        <a:t>Misclass</a:t>
                      </a:r>
                      <a:endParaRPr sz="1800" b="1">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800" b="1">
                          <a:solidFill>
                            <a:schemeClr val="dk1"/>
                          </a:solidFill>
                          <a:latin typeface="Prata"/>
                          <a:ea typeface="Prata"/>
                          <a:cs typeface="Prata"/>
                          <a:sym typeface="Prata"/>
                        </a:rPr>
                        <a:t>ROC</a:t>
                      </a:r>
                      <a:endParaRPr sz="1800" b="1">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Clr>
                          <a:srgbClr val="D63E3D"/>
                        </a:buClr>
                        <a:buFont typeface="Arial"/>
                        <a:buNone/>
                      </a:pPr>
                      <a:r>
                        <a:rPr lang="en" sz="1800" b="1">
                          <a:solidFill>
                            <a:schemeClr val="dk1"/>
                          </a:solidFill>
                          <a:latin typeface="Prata"/>
                          <a:ea typeface="Prata"/>
                          <a:cs typeface="Prata"/>
                          <a:sym typeface="Prata"/>
                        </a:rPr>
                        <a:t>Lift @20%</a:t>
                      </a:r>
                      <a:endParaRPr sz="1800" b="1">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51575">
                <a:tc>
                  <a:txBody>
                    <a:bodyPr/>
                    <a:lstStyle/>
                    <a:p>
                      <a:pPr marL="0" lvl="0" indent="0" algn="l" rtl="0">
                        <a:spcBef>
                          <a:spcPts val="0"/>
                        </a:spcBef>
                        <a:spcAft>
                          <a:spcPts val="0"/>
                        </a:spcAft>
                        <a:buNone/>
                      </a:pPr>
                      <a:r>
                        <a:rPr lang="en" sz="1800" b="1">
                          <a:solidFill>
                            <a:schemeClr val="dk1"/>
                          </a:solidFill>
                          <a:latin typeface="Prata"/>
                          <a:ea typeface="Prata"/>
                          <a:cs typeface="Prata"/>
                          <a:sym typeface="Prata"/>
                        </a:rPr>
                        <a:t>Default</a:t>
                      </a:r>
                      <a:endParaRPr sz="1800" b="1">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b="1">
                          <a:solidFill>
                            <a:schemeClr val="dk1"/>
                          </a:solidFill>
                          <a:latin typeface="Exo"/>
                          <a:ea typeface="Exo"/>
                          <a:cs typeface="Exo"/>
                          <a:sym typeface="Exo"/>
                        </a:rPr>
                        <a:t>Kernel</a:t>
                      </a:r>
                      <a:r>
                        <a:rPr lang="en">
                          <a:solidFill>
                            <a:schemeClr val="dk1"/>
                          </a:solidFill>
                          <a:latin typeface="Exo"/>
                          <a:ea typeface="Exo"/>
                          <a:cs typeface="Exo"/>
                          <a:sym typeface="Exo"/>
                        </a:rPr>
                        <a:t>: Linear,  </a:t>
                      </a:r>
                      <a:endParaRPr>
                        <a:solidFill>
                          <a:schemeClr val="dk1"/>
                        </a:solidFill>
                        <a:latin typeface="Exo"/>
                        <a:ea typeface="Exo"/>
                        <a:cs typeface="Exo"/>
                        <a:sym typeface="Exo"/>
                      </a:endParaRPr>
                    </a:p>
                    <a:p>
                      <a:pPr marL="0" lvl="0" indent="0" algn="ctr" rtl="0">
                        <a:spcBef>
                          <a:spcPts val="0"/>
                        </a:spcBef>
                        <a:spcAft>
                          <a:spcPts val="0"/>
                        </a:spcAft>
                        <a:buNone/>
                      </a:pPr>
                      <a:r>
                        <a:rPr lang="en" b="1">
                          <a:solidFill>
                            <a:schemeClr val="dk1"/>
                          </a:solidFill>
                          <a:latin typeface="Exo"/>
                          <a:ea typeface="Exo"/>
                          <a:cs typeface="Exo"/>
                          <a:sym typeface="Exo"/>
                        </a:rPr>
                        <a:t>Penalty Value</a:t>
                      </a:r>
                      <a:r>
                        <a:rPr lang="en">
                          <a:solidFill>
                            <a:schemeClr val="dk1"/>
                          </a:solidFill>
                          <a:latin typeface="Exo"/>
                          <a:ea typeface="Exo"/>
                          <a:cs typeface="Exo"/>
                          <a:sym typeface="Exo"/>
                        </a:rPr>
                        <a:t>: 1</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0.3039</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0.3967</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1.6244</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451575">
                <a:tc>
                  <a:txBody>
                    <a:bodyPr/>
                    <a:lstStyle/>
                    <a:p>
                      <a:pPr marL="0" lvl="0" indent="0" algn="l" rtl="0">
                        <a:spcBef>
                          <a:spcPts val="0"/>
                        </a:spcBef>
                        <a:spcAft>
                          <a:spcPts val="0"/>
                        </a:spcAft>
                        <a:buNone/>
                      </a:pPr>
                      <a:r>
                        <a:rPr lang="en" sz="1800" b="1">
                          <a:solidFill>
                            <a:schemeClr val="dk1"/>
                          </a:solidFill>
                          <a:latin typeface="Prata"/>
                          <a:ea typeface="Prata"/>
                          <a:cs typeface="Prata"/>
                          <a:sym typeface="Prata"/>
                        </a:rPr>
                        <a:t>Tune 1</a:t>
                      </a:r>
                      <a:endParaRPr sz="1800" b="1">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b="1">
                          <a:solidFill>
                            <a:schemeClr val="dk1"/>
                          </a:solidFill>
                          <a:latin typeface="Exo"/>
                          <a:ea typeface="Exo"/>
                          <a:cs typeface="Exo"/>
                          <a:sym typeface="Exo"/>
                        </a:rPr>
                        <a:t>Kernel</a:t>
                      </a:r>
                      <a:r>
                        <a:rPr lang="en">
                          <a:solidFill>
                            <a:schemeClr val="dk1"/>
                          </a:solidFill>
                          <a:latin typeface="Exo"/>
                          <a:ea typeface="Exo"/>
                          <a:cs typeface="Exo"/>
                          <a:sym typeface="Exo"/>
                        </a:rPr>
                        <a:t>: Quadratic,  </a:t>
                      </a:r>
                      <a:endParaRPr>
                        <a:solidFill>
                          <a:schemeClr val="dk1"/>
                        </a:solidFill>
                        <a:latin typeface="Exo"/>
                        <a:ea typeface="Exo"/>
                        <a:cs typeface="Exo"/>
                        <a:sym typeface="Exo"/>
                      </a:endParaRPr>
                    </a:p>
                    <a:p>
                      <a:pPr marL="0" lvl="0" indent="0" algn="ctr" rtl="0">
                        <a:spcBef>
                          <a:spcPts val="0"/>
                        </a:spcBef>
                        <a:spcAft>
                          <a:spcPts val="0"/>
                        </a:spcAft>
                        <a:buNone/>
                      </a:pPr>
                      <a:r>
                        <a:rPr lang="en" b="1">
                          <a:solidFill>
                            <a:schemeClr val="dk1"/>
                          </a:solidFill>
                          <a:latin typeface="Exo"/>
                          <a:ea typeface="Exo"/>
                          <a:cs typeface="Exo"/>
                          <a:sym typeface="Exo"/>
                        </a:rPr>
                        <a:t>Penalty Value</a:t>
                      </a:r>
                      <a:r>
                        <a:rPr lang="en">
                          <a:solidFill>
                            <a:schemeClr val="dk1"/>
                          </a:solidFill>
                          <a:latin typeface="Exo"/>
                          <a:ea typeface="Exo"/>
                          <a:cs typeface="Exo"/>
                          <a:sym typeface="Exo"/>
                        </a:rPr>
                        <a:t>: 2</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0.3022</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0.3990</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1.6125</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451575">
                <a:tc>
                  <a:txBody>
                    <a:bodyPr/>
                    <a:lstStyle/>
                    <a:p>
                      <a:pPr marL="0" lvl="0" indent="0" algn="l" rtl="0">
                        <a:spcBef>
                          <a:spcPts val="0"/>
                        </a:spcBef>
                        <a:spcAft>
                          <a:spcPts val="0"/>
                        </a:spcAft>
                        <a:buNone/>
                      </a:pPr>
                      <a:r>
                        <a:rPr lang="en" sz="1800" b="1">
                          <a:solidFill>
                            <a:schemeClr val="dk1"/>
                          </a:solidFill>
                          <a:latin typeface="Prata"/>
                          <a:ea typeface="Prata"/>
                          <a:cs typeface="Prata"/>
                          <a:sym typeface="Prata"/>
                        </a:rPr>
                        <a:t>Tune 2</a:t>
                      </a:r>
                      <a:endParaRPr sz="1800" b="1">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b="1">
                          <a:solidFill>
                            <a:schemeClr val="dk1"/>
                          </a:solidFill>
                          <a:latin typeface="Exo"/>
                          <a:ea typeface="Exo"/>
                          <a:cs typeface="Exo"/>
                          <a:sym typeface="Exo"/>
                        </a:rPr>
                        <a:t>Kernel</a:t>
                      </a:r>
                      <a:r>
                        <a:rPr lang="en">
                          <a:solidFill>
                            <a:schemeClr val="dk1"/>
                          </a:solidFill>
                          <a:latin typeface="Exo"/>
                          <a:ea typeface="Exo"/>
                          <a:cs typeface="Exo"/>
                          <a:sym typeface="Exo"/>
                        </a:rPr>
                        <a:t>: Quadratic,  </a:t>
                      </a:r>
                      <a:endParaRPr>
                        <a:solidFill>
                          <a:schemeClr val="dk1"/>
                        </a:solidFill>
                        <a:latin typeface="Exo"/>
                        <a:ea typeface="Exo"/>
                        <a:cs typeface="Exo"/>
                        <a:sym typeface="Exo"/>
                      </a:endParaRPr>
                    </a:p>
                    <a:p>
                      <a:pPr marL="0" lvl="0" indent="0" algn="ctr" rtl="0">
                        <a:spcBef>
                          <a:spcPts val="0"/>
                        </a:spcBef>
                        <a:spcAft>
                          <a:spcPts val="0"/>
                        </a:spcAft>
                        <a:buNone/>
                      </a:pPr>
                      <a:r>
                        <a:rPr lang="en" b="1">
                          <a:solidFill>
                            <a:schemeClr val="dk1"/>
                          </a:solidFill>
                          <a:latin typeface="Exo"/>
                          <a:ea typeface="Exo"/>
                          <a:cs typeface="Exo"/>
                          <a:sym typeface="Exo"/>
                        </a:rPr>
                        <a:t>Penalty Value</a:t>
                      </a:r>
                      <a:r>
                        <a:rPr lang="en">
                          <a:solidFill>
                            <a:schemeClr val="dk1"/>
                          </a:solidFill>
                          <a:latin typeface="Exo"/>
                          <a:ea typeface="Exo"/>
                          <a:cs typeface="Exo"/>
                          <a:sym typeface="Exo"/>
                        </a:rPr>
                        <a:t>: 88.8</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0.3016</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0.3997</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1.6116</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451575">
                <a:tc>
                  <a:txBody>
                    <a:bodyPr/>
                    <a:lstStyle/>
                    <a:p>
                      <a:pPr marL="0" lvl="0" indent="0" algn="l" rtl="0">
                        <a:spcBef>
                          <a:spcPts val="0"/>
                        </a:spcBef>
                        <a:spcAft>
                          <a:spcPts val="0"/>
                        </a:spcAft>
                        <a:buNone/>
                      </a:pPr>
                      <a:r>
                        <a:rPr lang="en" sz="1500" b="1">
                          <a:solidFill>
                            <a:schemeClr val="dk1"/>
                          </a:solidFill>
                          <a:latin typeface="Prata"/>
                          <a:ea typeface="Prata"/>
                          <a:cs typeface="Prata"/>
                          <a:sym typeface="Prata"/>
                        </a:rPr>
                        <a:t>Variable Selection P&lt; 0.05</a:t>
                      </a:r>
                      <a:endParaRPr sz="1500" b="1">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b="1">
                          <a:solidFill>
                            <a:schemeClr val="dk1"/>
                          </a:solidFill>
                          <a:latin typeface="Exo"/>
                          <a:ea typeface="Exo"/>
                          <a:cs typeface="Exo"/>
                          <a:sym typeface="Exo"/>
                        </a:rPr>
                        <a:t>Kernel</a:t>
                      </a:r>
                      <a:r>
                        <a:rPr lang="en">
                          <a:solidFill>
                            <a:schemeClr val="dk1"/>
                          </a:solidFill>
                          <a:latin typeface="Exo"/>
                          <a:ea typeface="Exo"/>
                          <a:cs typeface="Exo"/>
                          <a:sym typeface="Exo"/>
                        </a:rPr>
                        <a:t>: Quadratic,  </a:t>
                      </a:r>
                      <a:endParaRPr>
                        <a:solidFill>
                          <a:schemeClr val="dk1"/>
                        </a:solidFill>
                        <a:latin typeface="Exo"/>
                        <a:ea typeface="Exo"/>
                        <a:cs typeface="Exo"/>
                        <a:sym typeface="Exo"/>
                      </a:endParaRPr>
                    </a:p>
                    <a:p>
                      <a:pPr marL="0" lvl="0" indent="0" algn="ctr" rtl="0">
                        <a:spcBef>
                          <a:spcPts val="0"/>
                        </a:spcBef>
                        <a:spcAft>
                          <a:spcPts val="0"/>
                        </a:spcAft>
                        <a:buNone/>
                      </a:pPr>
                      <a:r>
                        <a:rPr lang="en" b="1">
                          <a:solidFill>
                            <a:schemeClr val="dk1"/>
                          </a:solidFill>
                          <a:latin typeface="Exo"/>
                          <a:ea typeface="Exo"/>
                          <a:cs typeface="Exo"/>
                          <a:sym typeface="Exo"/>
                        </a:rPr>
                        <a:t>Penalty Value</a:t>
                      </a:r>
                      <a:r>
                        <a:rPr lang="en">
                          <a:solidFill>
                            <a:schemeClr val="dk1"/>
                          </a:solidFill>
                          <a:latin typeface="Exo"/>
                          <a:ea typeface="Exo"/>
                          <a:cs typeface="Exo"/>
                          <a:sym typeface="Exo"/>
                        </a:rPr>
                        <a:t>: 2</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0.3015</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0.4020</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1.6090</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pic>
        <p:nvPicPr>
          <p:cNvPr id="1192" name="Google Shape;1192;p128"/>
          <p:cNvPicPr preferRelativeResize="0"/>
          <p:nvPr/>
        </p:nvPicPr>
        <p:blipFill rotWithShape="1">
          <a:blip r:embed="rId3">
            <a:alphaModFix/>
          </a:blip>
          <a:srcRect l="60513" t="15763" r="16584" b="61860"/>
          <a:stretch/>
        </p:blipFill>
        <p:spPr>
          <a:xfrm rot="1097342" flipH="1">
            <a:off x="412788" y="4116873"/>
            <a:ext cx="875177" cy="855079"/>
          </a:xfrm>
          <a:prstGeom prst="rect">
            <a:avLst/>
          </a:prstGeom>
          <a:noFill/>
          <a:ln>
            <a:noFill/>
          </a:ln>
        </p:spPr>
      </p:pic>
      <p:grpSp>
        <p:nvGrpSpPr>
          <p:cNvPr id="1193" name="Google Shape;1193;p128"/>
          <p:cNvGrpSpPr/>
          <p:nvPr/>
        </p:nvGrpSpPr>
        <p:grpSpPr>
          <a:xfrm>
            <a:off x="480125" y="3298175"/>
            <a:ext cx="8737500" cy="1495425"/>
            <a:chOff x="480125" y="3298175"/>
            <a:chExt cx="8737500" cy="1495425"/>
          </a:xfrm>
        </p:grpSpPr>
        <p:sp>
          <p:nvSpPr>
            <p:cNvPr id="1194" name="Google Shape;1194;p128"/>
            <p:cNvSpPr txBox="1"/>
            <p:nvPr/>
          </p:nvSpPr>
          <p:spPr>
            <a:xfrm>
              <a:off x="1254000" y="4265900"/>
              <a:ext cx="75825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1"/>
                  </a:solidFill>
                  <a:latin typeface="Prata"/>
                  <a:ea typeface="Prata"/>
                  <a:cs typeface="Prata"/>
                  <a:sym typeface="Prata"/>
                </a:rPr>
                <a:t>Best Model: </a:t>
              </a:r>
              <a:r>
                <a:rPr lang="en" sz="1700">
                  <a:solidFill>
                    <a:schemeClr val="dk1"/>
                  </a:solidFill>
                  <a:latin typeface="Exo"/>
                  <a:ea typeface="Exo"/>
                  <a:cs typeface="Exo"/>
                  <a:sym typeface="Exo"/>
                </a:rPr>
                <a:t>Tuned Quadratic Kernel &amp; 2 Penalty with removal of insignificant variable (69.85% accuracy)</a:t>
              </a:r>
              <a:endParaRPr sz="1700">
                <a:solidFill>
                  <a:schemeClr val="dk1"/>
                </a:solidFill>
                <a:latin typeface="Exo"/>
                <a:ea typeface="Exo"/>
                <a:cs typeface="Exo"/>
                <a:sym typeface="Exo"/>
              </a:endParaRPr>
            </a:p>
            <a:p>
              <a:pPr marL="0" lvl="0" indent="0" algn="l" rtl="0">
                <a:spcBef>
                  <a:spcPts val="0"/>
                </a:spcBef>
                <a:spcAft>
                  <a:spcPts val="0"/>
                </a:spcAft>
                <a:buNone/>
              </a:pPr>
              <a:endParaRPr sz="1700">
                <a:solidFill>
                  <a:schemeClr val="dk1"/>
                </a:solidFill>
                <a:latin typeface="Exo"/>
                <a:ea typeface="Exo"/>
                <a:cs typeface="Exo"/>
                <a:sym typeface="Exo"/>
              </a:endParaRPr>
            </a:p>
          </p:txBody>
        </p:sp>
        <p:sp>
          <p:nvSpPr>
            <p:cNvPr id="1195" name="Google Shape;1195;p128"/>
            <p:cNvSpPr/>
            <p:nvPr/>
          </p:nvSpPr>
          <p:spPr>
            <a:xfrm>
              <a:off x="480125" y="3298175"/>
              <a:ext cx="8737500" cy="672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Google Shape;1200;p129"/>
          <p:cNvSpPr txBox="1">
            <a:spLocks noGrp="1"/>
          </p:cNvSpPr>
          <p:nvPr>
            <p:ph type="title"/>
          </p:nvPr>
        </p:nvSpPr>
        <p:spPr>
          <a:xfrm>
            <a:off x="763650" y="435900"/>
            <a:ext cx="5831700" cy="89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Model</a:t>
            </a:r>
            <a:endParaRPr sz="4000"/>
          </a:p>
          <a:p>
            <a:pPr marL="0" lvl="0" indent="0" algn="l" rtl="0">
              <a:spcBef>
                <a:spcPts val="0"/>
              </a:spcBef>
              <a:spcAft>
                <a:spcPts val="0"/>
              </a:spcAft>
              <a:buNone/>
            </a:pPr>
            <a:r>
              <a:rPr lang="en" sz="2000" b="0" i="1"/>
              <a:t>Support Vector Machine </a:t>
            </a:r>
            <a:r>
              <a:rPr lang="en" sz="2000" i="1"/>
              <a:t>Variable Importance</a:t>
            </a:r>
            <a:endParaRPr sz="2000" i="1"/>
          </a:p>
        </p:txBody>
      </p:sp>
      <p:sp>
        <p:nvSpPr>
          <p:cNvPr id="1201" name="Google Shape;1201;p129"/>
          <p:cNvSpPr txBox="1"/>
          <p:nvPr/>
        </p:nvSpPr>
        <p:spPr>
          <a:xfrm>
            <a:off x="4929725" y="1052738"/>
            <a:ext cx="3765300" cy="400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000"/>
              </a:spcBef>
              <a:spcAft>
                <a:spcPts val="1000"/>
              </a:spcAft>
              <a:buNone/>
            </a:pPr>
            <a:endParaRPr>
              <a:latin typeface="Exo"/>
              <a:ea typeface="Exo"/>
              <a:cs typeface="Exo"/>
              <a:sym typeface="Exo"/>
            </a:endParaRPr>
          </a:p>
        </p:txBody>
      </p:sp>
      <p:pic>
        <p:nvPicPr>
          <p:cNvPr id="1202" name="Google Shape;1202;p129"/>
          <p:cNvPicPr preferRelativeResize="0"/>
          <p:nvPr/>
        </p:nvPicPr>
        <p:blipFill>
          <a:blip r:embed="rId3">
            <a:alphaModFix/>
          </a:blip>
          <a:stretch>
            <a:fillRect/>
          </a:stretch>
        </p:blipFill>
        <p:spPr>
          <a:xfrm>
            <a:off x="2173000" y="1493038"/>
            <a:ext cx="4984356" cy="3385762"/>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sp>
        <p:nvSpPr>
          <p:cNvPr id="1207" name="Google Shape;1207;p130"/>
          <p:cNvSpPr txBox="1">
            <a:spLocks noGrp="1"/>
          </p:cNvSpPr>
          <p:nvPr>
            <p:ph type="title"/>
          </p:nvPr>
        </p:nvSpPr>
        <p:spPr>
          <a:xfrm>
            <a:off x="763650" y="435900"/>
            <a:ext cx="5831700" cy="89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Model</a:t>
            </a:r>
            <a:endParaRPr sz="4000"/>
          </a:p>
          <a:p>
            <a:pPr marL="0" lvl="0" indent="0" algn="l" rtl="0">
              <a:spcBef>
                <a:spcPts val="0"/>
              </a:spcBef>
              <a:spcAft>
                <a:spcPts val="0"/>
              </a:spcAft>
              <a:buNone/>
            </a:pPr>
            <a:r>
              <a:rPr lang="en" sz="2000" b="0" i="1"/>
              <a:t>Support Vector Machine</a:t>
            </a:r>
            <a:r>
              <a:rPr lang="en" sz="2000" i="1"/>
              <a:t> ROC</a:t>
            </a:r>
            <a:endParaRPr sz="2000" i="1"/>
          </a:p>
        </p:txBody>
      </p:sp>
      <p:sp>
        <p:nvSpPr>
          <p:cNvPr id="1208" name="Google Shape;1208;p130"/>
          <p:cNvSpPr txBox="1"/>
          <p:nvPr/>
        </p:nvSpPr>
        <p:spPr>
          <a:xfrm>
            <a:off x="4929725" y="1052738"/>
            <a:ext cx="3765300" cy="400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000"/>
              </a:spcBef>
              <a:spcAft>
                <a:spcPts val="1000"/>
              </a:spcAft>
              <a:buNone/>
            </a:pPr>
            <a:endParaRPr>
              <a:latin typeface="Exo"/>
              <a:ea typeface="Exo"/>
              <a:cs typeface="Exo"/>
              <a:sym typeface="Exo"/>
            </a:endParaRPr>
          </a:p>
        </p:txBody>
      </p:sp>
      <p:pic>
        <p:nvPicPr>
          <p:cNvPr id="1209" name="Google Shape;1209;p130"/>
          <p:cNvPicPr preferRelativeResize="0"/>
          <p:nvPr/>
        </p:nvPicPr>
        <p:blipFill>
          <a:blip r:embed="rId3">
            <a:alphaModFix/>
          </a:blip>
          <a:stretch>
            <a:fillRect/>
          </a:stretch>
        </p:blipFill>
        <p:spPr>
          <a:xfrm>
            <a:off x="1600200" y="1452938"/>
            <a:ext cx="5943600" cy="32289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08"/>
                                        </p:tgtEl>
                                        <p:attrNameLst>
                                          <p:attrName>style.visibility</p:attrName>
                                        </p:attrNameLst>
                                      </p:cBhvr>
                                      <p:to>
                                        <p:strVal val="visible"/>
                                      </p:to>
                                    </p:set>
                                    <p:animEffect transition="in" filter="fade">
                                      <p:cBhvr>
                                        <p:cTn id="7" dur="1000"/>
                                        <p:tgtEl>
                                          <p:spTgt spid="1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131"/>
          <p:cNvSpPr txBox="1">
            <a:spLocks noGrp="1"/>
          </p:cNvSpPr>
          <p:nvPr>
            <p:ph type="title"/>
          </p:nvPr>
        </p:nvSpPr>
        <p:spPr>
          <a:xfrm>
            <a:off x="763650" y="435900"/>
            <a:ext cx="5831700" cy="89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Model</a:t>
            </a:r>
            <a:endParaRPr sz="4000"/>
          </a:p>
          <a:p>
            <a:pPr marL="0" lvl="0" indent="0" algn="l" rtl="0">
              <a:spcBef>
                <a:spcPts val="0"/>
              </a:spcBef>
              <a:spcAft>
                <a:spcPts val="0"/>
              </a:spcAft>
              <a:buNone/>
            </a:pPr>
            <a:r>
              <a:rPr lang="en" sz="2000" b="0" i="1"/>
              <a:t>Support Vector Machine</a:t>
            </a:r>
            <a:r>
              <a:rPr lang="en" sz="2000" i="1"/>
              <a:t> ROC</a:t>
            </a:r>
            <a:endParaRPr sz="2000" i="1"/>
          </a:p>
        </p:txBody>
      </p:sp>
      <p:sp>
        <p:nvSpPr>
          <p:cNvPr id="1215" name="Google Shape;1215;p131"/>
          <p:cNvSpPr txBox="1"/>
          <p:nvPr/>
        </p:nvSpPr>
        <p:spPr>
          <a:xfrm>
            <a:off x="4929725" y="1052738"/>
            <a:ext cx="3765300" cy="400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000"/>
              </a:spcBef>
              <a:spcAft>
                <a:spcPts val="1000"/>
              </a:spcAft>
              <a:buNone/>
            </a:pPr>
            <a:endParaRPr>
              <a:latin typeface="Exo"/>
              <a:ea typeface="Exo"/>
              <a:cs typeface="Exo"/>
              <a:sym typeface="Exo"/>
            </a:endParaRPr>
          </a:p>
        </p:txBody>
      </p:sp>
      <p:pic>
        <p:nvPicPr>
          <p:cNvPr id="1216" name="Google Shape;1216;p131"/>
          <p:cNvPicPr preferRelativeResize="0"/>
          <p:nvPr/>
        </p:nvPicPr>
        <p:blipFill>
          <a:blip r:embed="rId3">
            <a:alphaModFix/>
          </a:blip>
          <a:stretch>
            <a:fillRect/>
          </a:stretch>
        </p:blipFill>
        <p:spPr>
          <a:xfrm>
            <a:off x="2078688" y="1452938"/>
            <a:ext cx="4986616" cy="3385763"/>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132"/>
          <p:cNvSpPr txBox="1">
            <a:spLocks noGrp="1"/>
          </p:cNvSpPr>
          <p:nvPr>
            <p:ph type="title"/>
          </p:nvPr>
        </p:nvSpPr>
        <p:spPr>
          <a:xfrm>
            <a:off x="763650" y="435900"/>
            <a:ext cx="5831700" cy="89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Model</a:t>
            </a:r>
            <a:endParaRPr sz="4000"/>
          </a:p>
          <a:p>
            <a:pPr marL="0" lvl="0" indent="0" algn="l" rtl="0">
              <a:spcBef>
                <a:spcPts val="0"/>
              </a:spcBef>
              <a:spcAft>
                <a:spcPts val="0"/>
              </a:spcAft>
              <a:buNone/>
            </a:pPr>
            <a:r>
              <a:rPr lang="en" sz="2000" b="0" i="1"/>
              <a:t>Support Vector Machine </a:t>
            </a:r>
            <a:r>
              <a:rPr lang="en" sz="2000" i="1"/>
              <a:t>Lift</a:t>
            </a:r>
            <a:endParaRPr sz="2000" i="1"/>
          </a:p>
        </p:txBody>
      </p:sp>
      <p:sp>
        <p:nvSpPr>
          <p:cNvPr id="1222" name="Google Shape;1222;p132"/>
          <p:cNvSpPr txBox="1"/>
          <p:nvPr/>
        </p:nvSpPr>
        <p:spPr>
          <a:xfrm>
            <a:off x="4929725" y="1052738"/>
            <a:ext cx="3765300" cy="400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000"/>
              </a:spcBef>
              <a:spcAft>
                <a:spcPts val="1000"/>
              </a:spcAft>
              <a:buNone/>
            </a:pPr>
            <a:endParaRPr>
              <a:latin typeface="Exo"/>
              <a:ea typeface="Exo"/>
              <a:cs typeface="Exo"/>
              <a:sym typeface="Exo"/>
            </a:endParaRPr>
          </a:p>
        </p:txBody>
      </p:sp>
      <p:pic>
        <p:nvPicPr>
          <p:cNvPr id="1223" name="Google Shape;1223;p132"/>
          <p:cNvPicPr preferRelativeResize="0"/>
          <p:nvPr/>
        </p:nvPicPr>
        <p:blipFill>
          <a:blip r:embed="rId3">
            <a:alphaModFix/>
          </a:blip>
          <a:stretch>
            <a:fillRect/>
          </a:stretch>
        </p:blipFill>
        <p:spPr>
          <a:xfrm>
            <a:off x="448975" y="1685677"/>
            <a:ext cx="8246048" cy="292644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2"/>
                                        </p:tgtEl>
                                        <p:attrNameLst>
                                          <p:attrName>style.visibility</p:attrName>
                                        </p:attrNameLst>
                                      </p:cBhvr>
                                      <p:to>
                                        <p:strVal val="visible"/>
                                      </p:to>
                                    </p:set>
                                    <p:animEffect transition="in" filter="fade">
                                      <p:cBhvr>
                                        <p:cTn id="7" dur="1000"/>
                                        <p:tgtEl>
                                          <p:spTgt spid="1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50"/>
          <p:cNvSpPr txBox="1">
            <a:spLocks noGrp="1"/>
          </p:cNvSpPr>
          <p:nvPr>
            <p:ph type="title"/>
          </p:nvPr>
        </p:nvSpPr>
        <p:spPr>
          <a:xfrm>
            <a:off x="4377225" y="2486675"/>
            <a:ext cx="4569300" cy="124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Data Collection </a:t>
            </a:r>
            <a:endParaRPr sz="4000"/>
          </a:p>
        </p:txBody>
      </p:sp>
      <p:sp>
        <p:nvSpPr>
          <p:cNvPr id="487" name="Google Shape;487;p50"/>
          <p:cNvSpPr txBox="1">
            <a:spLocks noGrp="1"/>
          </p:cNvSpPr>
          <p:nvPr>
            <p:ph type="title" idx="2"/>
          </p:nvPr>
        </p:nvSpPr>
        <p:spPr>
          <a:xfrm>
            <a:off x="4377225" y="1413925"/>
            <a:ext cx="1638000" cy="106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a:t>
            </a:r>
            <a:endParaRPr/>
          </a:p>
        </p:txBody>
      </p:sp>
      <p:sp>
        <p:nvSpPr>
          <p:cNvPr id="488" name="Google Shape;488;p50"/>
          <p:cNvSpPr/>
          <p:nvPr/>
        </p:nvSpPr>
        <p:spPr>
          <a:xfrm>
            <a:off x="-852000" y="-824901"/>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9" name="Google Shape;489;p50"/>
          <p:cNvCxnSpPr/>
          <p:nvPr/>
        </p:nvCxnSpPr>
        <p:spPr>
          <a:xfrm rot="10800000" flipH="1">
            <a:off x="4418425" y="2467175"/>
            <a:ext cx="1444200" cy="19500"/>
          </a:xfrm>
          <a:prstGeom prst="straightConnector1">
            <a:avLst/>
          </a:prstGeom>
          <a:noFill/>
          <a:ln w="19050" cap="flat" cmpd="sng">
            <a:solidFill>
              <a:schemeClr val="accent1"/>
            </a:solidFill>
            <a:prstDash val="solid"/>
            <a:round/>
            <a:headEnd type="none" w="med" len="med"/>
            <a:tailEnd type="none" w="med" len="med"/>
          </a:ln>
        </p:spPr>
      </p:cxnSp>
      <p:pic>
        <p:nvPicPr>
          <p:cNvPr id="3" name="Picture 2">
            <a:extLst>
              <a:ext uri="{FF2B5EF4-FFF2-40B4-BE49-F238E27FC236}">
                <a16:creationId xmlns:a16="http://schemas.microsoft.com/office/drawing/2014/main" id="{9C111098-824A-DB91-D95C-59F8F1D41CFA}"/>
              </a:ext>
            </a:extLst>
          </p:cNvPr>
          <p:cNvPicPr>
            <a:picLocks noChangeAspect="1"/>
          </p:cNvPicPr>
          <p:nvPr/>
        </p:nvPicPr>
        <p:blipFill>
          <a:blip r:embed="rId3"/>
          <a:stretch>
            <a:fillRect/>
          </a:stretch>
        </p:blipFill>
        <p:spPr>
          <a:xfrm>
            <a:off x="-5188" y="618865"/>
            <a:ext cx="3868152" cy="4247529"/>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sp>
        <p:nvSpPr>
          <p:cNvPr id="1228" name="Google Shape;1228;p133"/>
          <p:cNvSpPr txBox="1">
            <a:spLocks noGrp="1"/>
          </p:cNvSpPr>
          <p:nvPr>
            <p:ph type="title"/>
          </p:nvPr>
        </p:nvSpPr>
        <p:spPr>
          <a:xfrm>
            <a:off x="763650" y="435900"/>
            <a:ext cx="5831700" cy="89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Model</a:t>
            </a:r>
            <a:endParaRPr sz="4000"/>
          </a:p>
          <a:p>
            <a:pPr marL="0" lvl="0" indent="0" algn="l" rtl="0">
              <a:spcBef>
                <a:spcPts val="0"/>
              </a:spcBef>
              <a:spcAft>
                <a:spcPts val="0"/>
              </a:spcAft>
              <a:buNone/>
            </a:pPr>
            <a:r>
              <a:rPr lang="en" sz="2000" b="0" i="1"/>
              <a:t>Support Vector Machine </a:t>
            </a:r>
            <a:r>
              <a:rPr lang="en" sz="2000" i="1"/>
              <a:t>Misclassification</a:t>
            </a:r>
            <a:endParaRPr sz="2000" i="1"/>
          </a:p>
        </p:txBody>
      </p:sp>
      <p:sp>
        <p:nvSpPr>
          <p:cNvPr id="1229" name="Google Shape;1229;p133"/>
          <p:cNvSpPr txBox="1"/>
          <p:nvPr/>
        </p:nvSpPr>
        <p:spPr>
          <a:xfrm>
            <a:off x="4929725" y="1052738"/>
            <a:ext cx="3765300" cy="400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000"/>
              </a:spcBef>
              <a:spcAft>
                <a:spcPts val="1000"/>
              </a:spcAft>
              <a:buNone/>
            </a:pPr>
            <a:endParaRPr>
              <a:latin typeface="Exo"/>
              <a:ea typeface="Exo"/>
              <a:cs typeface="Exo"/>
              <a:sym typeface="Exo"/>
            </a:endParaRPr>
          </a:p>
        </p:txBody>
      </p:sp>
      <p:pic>
        <p:nvPicPr>
          <p:cNvPr id="1230" name="Google Shape;1230;p133"/>
          <p:cNvPicPr preferRelativeResize="0"/>
          <p:nvPr/>
        </p:nvPicPr>
        <p:blipFill>
          <a:blip r:embed="rId3">
            <a:alphaModFix/>
          </a:blip>
          <a:stretch>
            <a:fillRect/>
          </a:stretch>
        </p:blipFill>
        <p:spPr>
          <a:xfrm>
            <a:off x="645725" y="1544138"/>
            <a:ext cx="7852547" cy="3385762"/>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1235" name="Google Shape;1235;p134"/>
          <p:cNvSpPr txBox="1">
            <a:spLocks noGrp="1"/>
          </p:cNvSpPr>
          <p:nvPr>
            <p:ph type="title"/>
          </p:nvPr>
        </p:nvSpPr>
        <p:spPr>
          <a:xfrm>
            <a:off x="2098201" y="351900"/>
            <a:ext cx="4947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Logistic Regression</a:t>
            </a:r>
            <a:endParaRPr sz="4000"/>
          </a:p>
        </p:txBody>
      </p:sp>
      <p:graphicFrame>
        <p:nvGraphicFramePr>
          <p:cNvPr id="1236" name="Google Shape;1236;p134"/>
          <p:cNvGraphicFramePr/>
          <p:nvPr/>
        </p:nvGraphicFramePr>
        <p:xfrm>
          <a:off x="500325" y="1566435"/>
          <a:ext cx="3000000" cy="3000000"/>
        </p:xfrm>
        <a:graphic>
          <a:graphicData uri="http://schemas.openxmlformats.org/drawingml/2006/table">
            <a:tbl>
              <a:tblPr>
                <a:noFill/>
                <a:tableStyleId>{0C79639B-CB9E-4DAC-8792-940CE917F601}</a:tableStyleId>
              </a:tblPr>
              <a:tblGrid>
                <a:gridCol w="1539350">
                  <a:extLst>
                    <a:ext uri="{9D8B030D-6E8A-4147-A177-3AD203B41FA5}">
                      <a16:colId xmlns:a16="http://schemas.microsoft.com/office/drawing/2014/main" val="20000"/>
                    </a:ext>
                  </a:extLst>
                </a:gridCol>
                <a:gridCol w="3690000">
                  <a:extLst>
                    <a:ext uri="{9D8B030D-6E8A-4147-A177-3AD203B41FA5}">
                      <a16:colId xmlns:a16="http://schemas.microsoft.com/office/drawing/2014/main" val="20001"/>
                    </a:ext>
                  </a:extLst>
                </a:gridCol>
                <a:gridCol w="1297775">
                  <a:extLst>
                    <a:ext uri="{9D8B030D-6E8A-4147-A177-3AD203B41FA5}">
                      <a16:colId xmlns:a16="http://schemas.microsoft.com/office/drawing/2014/main" val="20002"/>
                    </a:ext>
                  </a:extLst>
                </a:gridCol>
                <a:gridCol w="730100">
                  <a:extLst>
                    <a:ext uri="{9D8B030D-6E8A-4147-A177-3AD203B41FA5}">
                      <a16:colId xmlns:a16="http://schemas.microsoft.com/office/drawing/2014/main" val="20003"/>
                    </a:ext>
                  </a:extLst>
                </a:gridCol>
                <a:gridCol w="886125">
                  <a:extLst>
                    <a:ext uri="{9D8B030D-6E8A-4147-A177-3AD203B41FA5}">
                      <a16:colId xmlns:a16="http://schemas.microsoft.com/office/drawing/2014/main" val="20004"/>
                    </a:ext>
                  </a:extLst>
                </a:gridCol>
              </a:tblGrid>
              <a:tr h="475850">
                <a:tc>
                  <a:txBody>
                    <a:bodyPr/>
                    <a:lstStyle/>
                    <a:p>
                      <a:pPr marL="0" lvl="0" indent="0" algn="l" rtl="0">
                        <a:spcBef>
                          <a:spcPts val="0"/>
                        </a:spcBef>
                        <a:spcAft>
                          <a:spcPts val="0"/>
                        </a:spcAft>
                        <a:buNone/>
                      </a:pPr>
                      <a:endParaRPr>
                        <a:solidFill>
                          <a:schemeClr val="dk1"/>
                        </a:solidFill>
                        <a:latin typeface="Open Sans"/>
                        <a:ea typeface="Open Sans"/>
                        <a:cs typeface="Open Sans"/>
                        <a:sym typeface="Open Sans"/>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Prata"/>
                          <a:ea typeface="Prata"/>
                          <a:cs typeface="Prata"/>
                          <a:sym typeface="Prata"/>
                        </a:rPr>
                        <a:t>Parameters Tuned</a:t>
                      </a:r>
                      <a:endParaRPr sz="1800" b="1">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800" b="1">
                          <a:solidFill>
                            <a:schemeClr val="dk1"/>
                          </a:solidFill>
                          <a:latin typeface="Prata"/>
                          <a:ea typeface="Prata"/>
                          <a:cs typeface="Prata"/>
                          <a:sym typeface="Prata"/>
                        </a:rPr>
                        <a:t>Misclass</a:t>
                      </a:r>
                      <a:endParaRPr sz="1800" b="1">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800" b="1">
                          <a:solidFill>
                            <a:schemeClr val="dk1"/>
                          </a:solidFill>
                          <a:latin typeface="Prata"/>
                          <a:ea typeface="Prata"/>
                          <a:cs typeface="Prata"/>
                          <a:sym typeface="Prata"/>
                        </a:rPr>
                        <a:t>ROC</a:t>
                      </a:r>
                      <a:endParaRPr sz="1800" b="1">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Clr>
                          <a:srgbClr val="D63E3D"/>
                        </a:buClr>
                        <a:buFont typeface="Arial"/>
                        <a:buNone/>
                      </a:pPr>
                      <a:r>
                        <a:rPr lang="en" sz="1800" b="1">
                          <a:solidFill>
                            <a:schemeClr val="dk1"/>
                          </a:solidFill>
                          <a:latin typeface="Prata"/>
                          <a:ea typeface="Prata"/>
                          <a:cs typeface="Prata"/>
                          <a:sym typeface="Prata"/>
                        </a:rPr>
                        <a:t>Lift</a:t>
                      </a:r>
                      <a:endParaRPr sz="1800" b="1">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51575">
                <a:tc>
                  <a:txBody>
                    <a:bodyPr/>
                    <a:lstStyle/>
                    <a:p>
                      <a:pPr marL="0" lvl="0" indent="0" algn="l" rtl="0">
                        <a:spcBef>
                          <a:spcPts val="0"/>
                        </a:spcBef>
                        <a:spcAft>
                          <a:spcPts val="0"/>
                        </a:spcAft>
                        <a:buNone/>
                      </a:pPr>
                      <a:r>
                        <a:rPr lang="en" sz="1800" b="1">
                          <a:solidFill>
                            <a:schemeClr val="dk1"/>
                          </a:solidFill>
                          <a:latin typeface="Prata"/>
                          <a:ea typeface="Prata"/>
                          <a:cs typeface="Prata"/>
                          <a:sym typeface="Prata"/>
                        </a:rPr>
                        <a:t>Default</a:t>
                      </a:r>
                      <a:endParaRPr sz="1800" b="1">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0.2952</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0.4165</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1.625</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451575">
                <a:tc>
                  <a:txBody>
                    <a:bodyPr/>
                    <a:lstStyle/>
                    <a:p>
                      <a:pPr marL="0" lvl="0" indent="0" algn="l" rtl="0">
                        <a:spcBef>
                          <a:spcPts val="0"/>
                        </a:spcBef>
                        <a:spcAft>
                          <a:spcPts val="0"/>
                        </a:spcAft>
                        <a:buNone/>
                      </a:pPr>
                      <a:r>
                        <a:rPr lang="en" sz="1800" b="1">
                          <a:solidFill>
                            <a:schemeClr val="dk1"/>
                          </a:solidFill>
                          <a:latin typeface="Prata"/>
                          <a:ea typeface="Prata"/>
                          <a:cs typeface="Prata"/>
                          <a:sym typeface="Prata"/>
                        </a:rPr>
                        <a:t>Tune 1</a:t>
                      </a:r>
                      <a:endParaRPr sz="1800" b="1">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500">
                          <a:solidFill>
                            <a:schemeClr val="dk1"/>
                          </a:solidFill>
                          <a:latin typeface="Exo"/>
                          <a:ea typeface="Exo"/>
                          <a:cs typeface="Exo"/>
                          <a:sym typeface="Exo"/>
                        </a:rPr>
                        <a:t>Variable Selection P&lt; 0.05</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0.2923</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0.4157</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1.6282</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451575">
                <a:tc>
                  <a:txBody>
                    <a:bodyPr/>
                    <a:lstStyle/>
                    <a:p>
                      <a:pPr marL="0" lvl="0" indent="0" algn="l" rtl="0">
                        <a:spcBef>
                          <a:spcPts val="0"/>
                        </a:spcBef>
                        <a:spcAft>
                          <a:spcPts val="0"/>
                        </a:spcAft>
                        <a:buNone/>
                      </a:pPr>
                      <a:r>
                        <a:rPr lang="en" sz="1800" b="1">
                          <a:solidFill>
                            <a:schemeClr val="dk1"/>
                          </a:solidFill>
                          <a:latin typeface="Prata"/>
                          <a:ea typeface="Prata"/>
                          <a:cs typeface="Prata"/>
                          <a:sym typeface="Prata"/>
                        </a:rPr>
                        <a:t>Tune 2</a:t>
                      </a:r>
                      <a:endParaRPr sz="1800" b="1">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Forward/backward selection (SBC), Prediction Cutoff =0.52</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0.2938</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0.4124</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Exo"/>
                          <a:ea typeface="Exo"/>
                          <a:cs typeface="Exo"/>
                          <a:sym typeface="Exo"/>
                        </a:rPr>
                        <a:t>1.626</a:t>
                      </a:r>
                      <a:endParaRPr>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pic>
        <p:nvPicPr>
          <p:cNvPr id="1237" name="Google Shape;1237;p134"/>
          <p:cNvPicPr preferRelativeResize="0"/>
          <p:nvPr/>
        </p:nvPicPr>
        <p:blipFill rotWithShape="1">
          <a:blip r:embed="rId3">
            <a:alphaModFix/>
          </a:blip>
          <a:srcRect l="60513" t="15763" r="16584" b="61860"/>
          <a:stretch/>
        </p:blipFill>
        <p:spPr>
          <a:xfrm rot="1097342" flipH="1">
            <a:off x="423688" y="4040598"/>
            <a:ext cx="875177" cy="855079"/>
          </a:xfrm>
          <a:prstGeom prst="rect">
            <a:avLst/>
          </a:prstGeom>
          <a:noFill/>
          <a:ln>
            <a:noFill/>
          </a:ln>
        </p:spPr>
      </p:pic>
      <p:sp>
        <p:nvSpPr>
          <p:cNvPr id="1238" name="Google Shape;1238;p134"/>
          <p:cNvSpPr txBox="1"/>
          <p:nvPr/>
        </p:nvSpPr>
        <p:spPr>
          <a:xfrm>
            <a:off x="1410925" y="4243025"/>
            <a:ext cx="7232700" cy="76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1"/>
                </a:solidFill>
                <a:latin typeface="Prata"/>
                <a:ea typeface="Prata"/>
                <a:cs typeface="Prata"/>
                <a:sym typeface="Prata"/>
              </a:rPr>
              <a:t>Best Model:  </a:t>
            </a:r>
            <a:r>
              <a:rPr lang="en" sz="1700">
                <a:solidFill>
                  <a:schemeClr val="dk1"/>
                </a:solidFill>
                <a:latin typeface="Exo"/>
                <a:ea typeface="Exo"/>
                <a:cs typeface="Exo"/>
                <a:sym typeface="Exo"/>
              </a:rPr>
              <a:t>By excluding variables with p-value more than 0.05 (70.77% accuracy)</a:t>
            </a:r>
            <a:endParaRPr sz="2000" b="1">
              <a:solidFill>
                <a:schemeClr val="dk1"/>
              </a:solidFill>
              <a:latin typeface="Prata"/>
              <a:ea typeface="Prata"/>
              <a:cs typeface="Prata"/>
              <a:sym typeface="Prata"/>
            </a:endParaRPr>
          </a:p>
          <a:p>
            <a:pPr marL="0" lvl="0" indent="0" algn="l" rtl="0">
              <a:spcBef>
                <a:spcPts val="0"/>
              </a:spcBef>
              <a:spcAft>
                <a:spcPts val="0"/>
              </a:spcAft>
              <a:buNone/>
            </a:pPr>
            <a:endParaRPr sz="2000" b="1">
              <a:solidFill>
                <a:schemeClr val="dk1"/>
              </a:solidFill>
              <a:latin typeface="Prata"/>
              <a:ea typeface="Prata"/>
              <a:cs typeface="Prata"/>
              <a:sym typeface="Prata"/>
            </a:endParaRPr>
          </a:p>
        </p:txBody>
      </p:sp>
      <p:sp>
        <p:nvSpPr>
          <p:cNvPr id="1239" name="Google Shape;1239;p134"/>
          <p:cNvSpPr/>
          <p:nvPr/>
        </p:nvSpPr>
        <p:spPr>
          <a:xfrm>
            <a:off x="483875" y="2484350"/>
            <a:ext cx="8143200" cy="461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sp>
        <p:nvSpPr>
          <p:cNvPr id="1244" name="Google Shape;1244;p135"/>
          <p:cNvSpPr txBox="1">
            <a:spLocks noGrp="1"/>
          </p:cNvSpPr>
          <p:nvPr>
            <p:ph type="title"/>
          </p:nvPr>
        </p:nvSpPr>
        <p:spPr>
          <a:xfrm>
            <a:off x="763650" y="435900"/>
            <a:ext cx="5831700" cy="89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Model</a:t>
            </a:r>
            <a:endParaRPr sz="4000"/>
          </a:p>
          <a:p>
            <a:pPr marL="0" lvl="0" indent="0" algn="l" rtl="0">
              <a:spcBef>
                <a:spcPts val="0"/>
              </a:spcBef>
              <a:spcAft>
                <a:spcPts val="0"/>
              </a:spcAft>
              <a:buNone/>
            </a:pPr>
            <a:r>
              <a:rPr lang="en" sz="2000" b="0" i="1"/>
              <a:t>Logistic Regression </a:t>
            </a:r>
            <a:endParaRPr sz="2000" b="0" i="1"/>
          </a:p>
        </p:txBody>
      </p:sp>
      <p:sp>
        <p:nvSpPr>
          <p:cNvPr id="1245" name="Google Shape;1245;p135"/>
          <p:cNvSpPr txBox="1"/>
          <p:nvPr/>
        </p:nvSpPr>
        <p:spPr>
          <a:xfrm>
            <a:off x="4929725" y="1052738"/>
            <a:ext cx="3765300" cy="400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000"/>
              </a:spcBef>
              <a:spcAft>
                <a:spcPts val="1000"/>
              </a:spcAft>
              <a:buNone/>
            </a:pPr>
            <a:endParaRPr>
              <a:latin typeface="Exo"/>
              <a:ea typeface="Exo"/>
              <a:cs typeface="Exo"/>
              <a:sym typeface="Exo"/>
            </a:endParaRPr>
          </a:p>
        </p:txBody>
      </p:sp>
      <p:pic>
        <p:nvPicPr>
          <p:cNvPr id="1246" name="Google Shape;1246;p135"/>
          <p:cNvPicPr preferRelativeResize="0"/>
          <p:nvPr/>
        </p:nvPicPr>
        <p:blipFill>
          <a:blip r:embed="rId3">
            <a:alphaModFix/>
          </a:blip>
          <a:stretch>
            <a:fillRect/>
          </a:stretch>
        </p:blipFill>
        <p:spPr>
          <a:xfrm>
            <a:off x="1783425" y="1452951"/>
            <a:ext cx="5397501" cy="361392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p136"/>
          <p:cNvSpPr txBox="1">
            <a:spLocks noGrp="1"/>
          </p:cNvSpPr>
          <p:nvPr>
            <p:ph type="title"/>
          </p:nvPr>
        </p:nvSpPr>
        <p:spPr>
          <a:xfrm>
            <a:off x="763650" y="435900"/>
            <a:ext cx="5831700" cy="89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Model</a:t>
            </a:r>
            <a:endParaRPr sz="4000"/>
          </a:p>
          <a:p>
            <a:pPr marL="0" lvl="0" indent="0" algn="l" rtl="0">
              <a:spcBef>
                <a:spcPts val="0"/>
              </a:spcBef>
              <a:spcAft>
                <a:spcPts val="0"/>
              </a:spcAft>
              <a:buNone/>
            </a:pPr>
            <a:r>
              <a:rPr lang="en" sz="2000" b="0" i="1"/>
              <a:t>Logistic Regression </a:t>
            </a:r>
            <a:r>
              <a:rPr lang="en" sz="2000" i="1"/>
              <a:t>Lift</a:t>
            </a:r>
            <a:endParaRPr sz="2000" i="1"/>
          </a:p>
        </p:txBody>
      </p:sp>
      <p:sp>
        <p:nvSpPr>
          <p:cNvPr id="1252" name="Google Shape;1252;p136"/>
          <p:cNvSpPr txBox="1"/>
          <p:nvPr/>
        </p:nvSpPr>
        <p:spPr>
          <a:xfrm>
            <a:off x="4929725" y="1052738"/>
            <a:ext cx="3765300" cy="400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000"/>
              </a:spcBef>
              <a:spcAft>
                <a:spcPts val="1000"/>
              </a:spcAft>
              <a:buNone/>
            </a:pPr>
            <a:endParaRPr>
              <a:latin typeface="Exo"/>
              <a:ea typeface="Exo"/>
              <a:cs typeface="Exo"/>
              <a:sym typeface="Exo"/>
            </a:endParaRPr>
          </a:p>
        </p:txBody>
      </p:sp>
      <p:pic>
        <p:nvPicPr>
          <p:cNvPr id="1253" name="Google Shape;1253;p136"/>
          <p:cNvPicPr preferRelativeResize="0"/>
          <p:nvPr/>
        </p:nvPicPr>
        <p:blipFill>
          <a:blip r:embed="rId3">
            <a:alphaModFix/>
          </a:blip>
          <a:stretch>
            <a:fillRect/>
          </a:stretch>
        </p:blipFill>
        <p:spPr>
          <a:xfrm>
            <a:off x="2266375" y="1452950"/>
            <a:ext cx="4611252" cy="3509099"/>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257"/>
        <p:cNvGrpSpPr/>
        <p:nvPr/>
      </p:nvGrpSpPr>
      <p:grpSpPr>
        <a:xfrm>
          <a:off x="0" y="0"/>
          <a:ext cx="0" cy="0"/>
          <a:chOff x="0" y="0"/>
          <a:chExt cx="0" cy="0"/>
        </a:xfrm>
      </p:grpSpPr>
      <p:sp>
        <p:nvSpPr>
          <p:cNvPr id="1258" name="Google Shape;1258;p137"/>
          <p:cNvSpPr txBox="1">
            <a:spLocks noGrp="1"/>
          </p:cNvSpPr>
          <p:nvPr>
            <p:ph type="title"/>
          </p:nvPr>
        </p:nvSpPr>
        <p:spPr>
          <a:xfrm>
            <a:off x="763650" y="435900"/>
            <a:ext cx="5831700" cy="89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Model</a:t>
            </a:r>
            <a:endParaRPr sz="4000"/>
          </a:p>
          <a:p>
            <a:pPr marL="0" lvl="0" indent="0" algn="l" rtl="0">
              <a:spcBef>
                <a:spcPts val="0"/>
              </a:spcBef>
              <a:spcAft>
                <a:spcPts val="0"/>
              </a:spcAft>
              <a:buNone/>
            </a:pPr>
            <a:r>
              <a:rPr lang="en" sz="2000" b="0" i="1"/>
              <a:t>Logistic Regression </a:t>
            </a:r>
            <a:r>
              <a:rPr lang="en" sz="2000" i="1"/>
              <a:t>ROC</a:t>
            </a:r>
            <a:endParaRPr sz="2000" i="1"/>
          </a:p>
        </p:txBody>
      </p:sp>
      <p:sp>
        <p:nvSpPr>
          <p:cNvPr id="1259" name="Google Shape;1259;p137"/>
          <p:cNvSpPr txBox="1"/>
          <p:nvPr/>
        </p:nvSpPr>
        <p:spPr>
          <a:xfrm>
            <a:off x="4929725" y="1052738"/>
            <a:ext cx="3765300" cy="400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000"/>
              </a:spcBef>
              <a:spcAft>
                <a:spcPts val="1000"/>
              </a:spcAft>
              <a:buNone/>
            </a:pPr>
            <a:endParaRPr>
              <a:latin typeface="Exo"/>
              <a:ea typeface="Exo"/>
              <a:cs typeface="Exo"/>
              <a:sym typeface="Exo"/>
            </a:endParaRPr>
          </a:p>
        </p:txBody>
      </p:sp>
      <p:pic>
        <p:nvPicPr>
          <p:cNvPr id="1260" name="Google Shape;1260;p137"/>
          <p:cNvPicPr preferRelativeResize="0"/>
          <p:nvPr/>
        </p:nvPicPr>
        <p:blipFill>
          <a:blip r:embed="rId3">
            <a:alphaModFix/>
          </a:blip>
          <a:stretch>
            <a:fillRect/>
          </a:stretch>
        </p:blipFill>
        <p:spPr>
          <a:xfrm>
            <a:off x="2348400" y="1452950"/>
            <a:ext cx="4447201" cy="33991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graphicFrame>
        <p:nvGraphicFramePr>
          <p:cNvPr id="1265" name="Google Shape;1265;p138"/>
          <p:cNvGraphicFramePr/>
          <p:nvPr/>
        </p:nvGraphicFramePr>
        <p:xfrm>
          <a:off x="332750" y="969672"/>
          <a:ext cx="3000000" cy="3000000"/>
        </p:xfrm>
        <a:graphic>
          <a:graphicData uri="http://schemas.openxmlformats.org/drawingml/2006/table">
            <a:tbl>
              <a:tblPr>
                <a:noFill/>
                <a:tableStyleId>{0C79639B-CB9E-4DAC-8792-940CE917F601}</a:tableStyleId>
              </a:tblPr>
              <a:tblGrid>
                <a:gridCol w="1064725">
                  <a:extLst>
                    <a:ext uri="{9D8B030D-6E8A-4147-A177-3AD203B41FA5}">
                      <a16:colId xmlns:a16="http://schemas.microsoft.com/office/drawing/2014/main" val="20000"/>
                    </a:ext>
                  </a:extLst>
                </a:gridCol>
                <a:gridCol w="4205950">
                  <a:extLst>
                    <a:ext uri="{9D8B030D-6E8A-4147-A177-3AD203B41FA5}">
                      <a16:colId xmlns:a16="http://schemas.microsoft.com/office/drawing/2014/main" val="20001"/>
                    </a:ext>
                  </a:extLst>
                </a:gridCol>
                <a:gridCol w="1101925">
                  <a:extLst>
                    <a:ext uri="{9D8B030D-6E8A-4147-A177-3AD203B41FA5}">
                      <a16:colId xmlns:a16="http://schemas.microsoft.com/office/drawing/2014/main" val="20002"/>
                    </a:ext>
                  </a:extLst>
                </a:gridCol>
                <a:gridCol w="1027600">
                  <a:extLst>
                    <a:ext uri="{9D8B030D-6E8A-4147-A177-3AD203B41FA5}">
                      <a16:colId xmlns:a16="http://schemas.microsoft.com/office/drawing/2014/main" val="20003"/>
                    </a:ext>
                  </a:extLst>
                </a:gridCol>
                <a:gridCol w="1044550">
                  <a:extLst>
                    <a:ext uri="{9D8B030D-6E8A-4147-A177-3AD203B41FA5}">
                      <a16:colId xmlns:a16="http://schemas.microsoft.com/office/drawing/2014/main" val="20004"/>
                    </a:ext>
                  </a:extLst>
                </a:gridCol>
              </a:tblGrid>
              <a:tr h="442275">
                <a:tc>
                  <a:txBody>
                    <a:bodyPr/>
                    <a:lstStyle/>
                    <a:p>
                      <a:pPr marL="0" lvl="0" indent="0" algn="l" rtl="0">
                        <a:spcBef>
                          <a:spcPts val="0"/>
                        </a:spcBef>
                        <a:spcAft>
                          <a:spcPts val="0"/>
                        </a:spcAft>
                        <a:buNone/>
                      </a:pPr>
                      <a:endParaRPr>
                        <a:solidFill>
                          <a:schemeClr val="dk1"/>
                        </a:solidFill>
                        <a:latin typeface="Open Sans"/>
                        <a:ea typeface="Open Sans"/>
                        <a:cs typeface="Open Sans"/>
                        <a:sym typeface="Open Sans"/>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Prata"/>
                          <a:ea typeface="Prata"/>
                          <a:cs typeface="Prata"/>
                          <a:sym typeface="Prata"/>
                        </a:rPr>
                        <a:t>Parameters Tuned</a:t>
                      </a:r>
                      <a:endParaRPr sz="1800" b="1">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6350" cap="flat" cmpd="sng">
                      <a:solidFill>
                        <a:srgbClr val="000000"/>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800" b="1">
                          <a:solidFill>
                            <a:schemeClr val="dk1"/>
                          </a:solidFill>
                          <a:latin typeface="Prata"/>
                          <a:ea typeface="Prata"/>
                          <a:cs typeface="Prata"/>
                          <a:sym typeface="Prata"/>
                        </a:rPr>
                        <a:t>Misclass</a:t>
                      </a:r>
                      <a:endParaRPr sz="1800" b="1">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6350" cap="flat" cmpd="sng">
                      <a:solidFill>
                        <a:srgbClr val="000000"/>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800" b="1">
                          <a:solidFill>
                            <a:schemeClr val="dk1"/>
                          </a:solidFill>
                          <a:latin typeface="Prata"/>
                          <a:ea typeface="Prata"/>
                          <a:cs typeface="Prata"/>
                          <a:sym typeface="Prata"/>
                        </a:rPr>
                        <a:t>ROC</a:t>
                      </a:r>
                      <a:endParaRPr sz="1800" b="1">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6350" cap="flat" cmpd="sng">
                      <a:solidFill>
                        <a:srgbClr val="000000"/>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Clr>
                          <a:srgbClr val="D63E3D"/>
                        </a:buClr>
                        <a:buFont typeface="Arial"/>
                        <a:buNone/>
                      </a:pPr>
                      <a:r>
                        <a:rPr lang="en" sz="1800" b="1">
                          <a:solidFill>
                            <a:schemeClr val="dk1"/>
                          </a:solidFill>
                          <a:latin typeface="Prata"/>
                          <a:ea typeface="Prata"/>
                          <a:cs typeface="Prata"/>
                          <a:sym typeface="Prata"/>
                        </a:rPr>
                        <a:t>Lift</a:t>
                      </a:r>
                      <a:endParaRPr sz="1800" b="1">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6350" cap="flat" cmpd="sng">
                      <a:solidFill>
                        <a:srgbClr val="000000"/>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37825">
                <a:tc>
                  <a:txBody>
                    <a:bodyPr/>
                    <a:lstStyle/>
                    <a:p>
                      <a:pPr marL="0" lvl="0" indent="0" algn="ctr" rtl="0">
                        <a:spcBef>
                          <a:spcPts val="0"/>
                        </a:spcBef>
                        <a:spcAft>
                          <a:spcPts val="0"/>
                        </a:spcAft>
                        <a:buNone/>
                      </a:pPr>
                      <a:r>
                        <a:rPr lang="en" sz="1500" b="1">
                          <a:solidFill>
                            <a:srgbClr val="252E47"/>
                          </a:solidFill>
                          <a:latin typeface="Prata"/>
                          <a:ea typeface="Prata"/>
                          <a:cs typeface="Prata"/>
                          <a:sym typeface="Prata"/>
                        </a:rPr>
                        <a:t>Default</a:t>
                      </a:r>
                      <a:endParaRPr sz="1500" b="1">
                        <a:solidFill>
                          <a:srgbClr val="252E47"/>
                        </a:solidFill>
                        <a:latin typeface="Prata"/>
                        <a:ea typeface="Prata"/>
                        <a:cs typeface="Prata"/>
                        <a:sym typeface="Prata"/>
                      </a:endParaRPr>
                    </a:p>
                  </a:txBody>
                  <a:tcPr marL="63500" marR="63500" marT="63500" marB="6350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b="1">
                          <a:solidFill>
                            <a:srgbClr val="252E47"/>
                          </a:solidFill>
                          <a:latin typeface="Prata"/>
                          <a:ea typeface="Prata"/>
                          <a:cs typeface="Prata"/>
                          <a:sym typeface="Prata"/>
                        </a:rPr>
                        <a:t>No.of trees =100, Bootstrap=0.6 </a:t>
                      </a:r>
                      <a:endParaRPr sz="1000" b="1">
                        <a:solidFill>
                          <a:srgbClr val="252E47"/>
                        </a:solidFill>
                        <a:latin typeface="Prata"/>
                        <a:ea typeface="Prata"/>
                        <a:cs typeface="Prata"/>
                        <a:sym typeface="Prata"/>
                      </a:endParaRPr>
                    </a:p>
                    <a:p>
                      <a:pPr marL="0" lvl="0" indent="0" algn="ctr" rtl="0">
                        <a:spcBef>
                          <a:spcPts val="0"/>
                        </a:spcBef>
                        <a:spcAft>
                          <a:spcPts val="0"/>
                        </a:spcAft>
                        <a:buNone/>
                      </a:pPr>
                      <a:r>
                        <a:rPr lang="en" sz="1000" b="1">
                          <a:solidFill>
                            <a:srgbClr val="252E47"/>
                          </a:solidFill>
                          <a:latin typeface="Prata"/>
                          <a:ea typeface="Prata"/>
                          <a:cs typeface="Prata"/>
                          <a:sym typeface="Prata"/>
                        </a:rPr>
                        <a:t>Predictor split nodes:5  Predictor bins:50</a:t>
                      </a:r>
                      <a:endParaRPr sz="1000" b="1">
                        <a:solidFill>
                          <a:srgbClr val="252E47"/>
                        </a:solidFill>
                        <a:latin typeface="Prata"/>
                        <a:ea typeface="Prata"/>
                        <a:cs typeface="Prata"/>
                        <a:sym typeface="Prata"/>
                      </a:endParaRPr>
                    </a:p>
                    <a:p>
                      <a:pPr marL="0" lvl="0" indent="0" algn="ctr" rtl="0">
                        <a:spcBef>
                          <a:spcPts val="0"/>
                        </a:spcBef>
                        <a:spcAft>
                          <a:spcPts val="0"/>
                        </a:spcAft>
                        <a:buNone/>
                      </a:pPr>
                      <a:r>
                        <a:rPr lang="en" sz="1000" b="1">
                          <a:solidFill>
                            <a:srgbClr val="252E47"/>
                          </a:solidFill>
                          <a:latin typeface="Prata"/>
                          <a:ea typeface="Prata"/>
                          <a:cs typeface="Prata"/>
                          <a:sym typeface="Prata"/>
                        </a:rPr>
                        <a:t>Leaf Size:1</a:t>
                      </a:r>
                      <a:endParaRPr sz="1000" b="1">
                        <a:solidFill>
                          <a:srgbClr val="252E47"/>
                        </a:solidFill>
                        <a:latin typeface="Prata"/>
                        <a:ea typeface="Prata"/>
                        <a:cs typeface="Prata"/>
                        <a:sym typeface="Prata"/>
                      </a:endParaRPr>
                    </a:p>
                    <a:p>
                      <a:pPr marL="0" lvl="0" indent="0" algn="ctr" rtl="0">
                        <a:spcBef>
                          <a:spcPts val="0"/>
                        </a:spcBef>
                        <a:spcAft>
                          <a:spcPts val="0"/>
                        </a:spcAft>
                        <a:buNone/>
                      </a:pPr>
                      <a:r>
                        <a:rPr lang="en" sz="1000" b="1">
                          <a:solidFill>
                            <a:srgbClr val="252E47"/>
                          </a:solidFill>
                          <a:latin typeface="Prata"/>
                          <a:ea typeface="Prata"/>
                          <a:cs typeface="Prata"/>
                          <a:sym typeface="Prata"/>
                        </a:rPr>
                        <a:t> Max Level :6</a:t>
                      </a:r>
                      <a:endParaRPr sz="1000" b="1">
                        <a:solidFill>
                          <a:srgbClr val="252E47"/>
                        </a:solidFill>
                        <a:latin typeface="Prata"/>
                        <a:ea typeface="Prata"/>
                        <a:cs typeface="Prata"/>
                        <a:sym typeface="Prata"/>
                      </a:endParaRPr>
                    </a:p>
                  </a:txBody>
                  <a:tcPr marL="63500" marR="63500" marT="63500" marB="6350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rgbClr val="252E47"/>
                          </a:solidFill>
                          <a:latin typeface="Prata"/>
                          <a:ea typeface="Prata"/>
                          <a:cs typeface="Prata"/>
                          <a:sym typeface="Prata"/>
                        </a:rPr>
                        <a:t>0.3088</a:t>
                      </a:r>
                      <a:endParaRPr sz="1000" b="1">
                        <a:solidFill>
                          <a:srgbClr val="252E47"/>
                        </a:solidFill>
                        <a:latin typeface="Prata"/>
                        <a:ea typeface="Prata"/>
                        <a:cs typeface="Prata"/>
                        <a:sym typeface="Prata"/>
                      </a:endParaRPr>
                    </a:p>
                  </a:txBody>
                  <a:tcPr marL="63500" marR="63500" marT="63500" marB="6350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rgbClr val="252E47"/>
                          </a:solidFill>
                          <a:latin typeface="Prata"/>
                          <a:ea typeface="Prata"/>
                          <a:cs typeface="Prata"/>
                          <a:sym typeface="Prata"/>
                        </a:rPr>
                        <a:t>0.3845</a:t>
                      </a:r>
                      <a:endParaRPr sz="1000" b="1">
                        <a:solidFill>
                          <a:srgbClr val="252E47"/>
                        </a:solidFill>
                        <a:latin typeface="Prata"/>
                        <a:ea typeface="Prata"/>
                        <a:cs typeface="Prata"/>
                        <a:sym typeface="Prata"/>
                      </a:endParaRPr>
                    </a:p>
                  </a:txBody>
                  <a:tcPr marL="63500" marR="63500" marT="63500" marB="6350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rgbClr val="252E47"/>
                          </a:solidFill>
                          <a:latin typeface="Prata"/>
                          <a:ea typeface="Prata"/>
                          <a:cs typeface="Prata"/>
                          <a:sym typeface="Prata"/>
                        </a:rPr>
                        <a:t>1.604</a:t>
                      </a:r>
                      <a:endParaRPr sz="1000" b="1">
                        <a:solidFill>
                          <a:srgbClr val="252E47"/>
                        </a:solidFill>
                        <a:latin typeface="Prata"/>
                        <a:ea typeface="Prata"/>
                        <a:cs typeface="Prata"/>
                        <a:sym typeface="Prata"/>
                      </a:endParaRPr>
                    </a:p>
                  </a:txBody>
                  <a:tcPr marL="63500" marR="63500" marT="63500" marB="6350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760325">
                <a:tc>
                  <a:txBody>
                    <a:bodyPr/>
                    <a:lstStyle/>
                    <a:p>
                      <a:pPr marL="0" lvl="0" indent="0" algn="ctr" rtl="0">
                        <a:spcBef>
                          <a:spcPts val="0"/>
                        </a:spcBef>
                        <a:spcAft>
                          <a:spcPts val="0"/>
                        </a:spcAft>
                        <a:buNone/>
                      </a:pPr>
                      <a:r>
                        <a:rPr lang="en" sz="1500" b="1">
                          <a:solidFill>
                            <a:srgbClr val="252E47"/>
                          </a:solidFill>
                          <a:latin typeface="Prata"/>
                          <a:ea typeface="Prata"/>
                          <a:cs typeface="Prata"/>
                          <a:sym typeface="Prata"/>
                        </a:rPr>
                        <a:t>Tune 1</a:t>
                      </a:r>
                      <a:endParaRPr sz="1500" b="1">
                        <a:solidFill>
                          <a:srgbClr val="252E47"/>
                        </a:solidFill>
                        <a:latin typeface="Prata"/>
                        <a:ea typeface="Prata"/>
                        <a:cs typeface="Prata"/>
                        <a:sym typeface="Prata"/>
                      </a:endParaRPr>
                    </a:p>
                    <a:p>
                      <a:pPr marL="0" lvl="0" indent="0" algn="ctr" rtl="0">
                        <a:spcBef>
                          <a:spcPts val="0"/>
                        </a:spcBef>
                        <a:spcAft>
                          <a:spcPts val="0"/>
                        </a:spcAft>
                        <a:buNone/>
                      </a:pPr>
                      <a:r>
                        <a:rPr lang="en" sz="1500" b="1">
                          <a:solidFill>
                            <a:srgbClr val="252E47"/>
                          </a:solidFill>
                          <a:latin typeface="Prata"/>
                          <a:ea typeface="Prata"/>
                          <a:cs typeface="Prata"/>
                          <a:sym typeface="Prata"/>
                        </a:rPr>
                        <a:t>(Best Model)</a:t>
                      </a:r>
                      <a:endParaRPr sz="1500" b="1">
                        <a:solidFill>
                          <a:srgbClr val="252E47"/>
                        </a:solidFill>
                        <a:latin typeface="Prata"/>
                        <a:ea typeface="Prata"/>
                        <a:cs typeface="Prata"/>
                        <a:sym typeface="Prata"/>
                      </a:endParaRPr>
                    </a:p>
                  </a:txBody>
                  <a:tcPr marL="63500" marR="63500" marT="63500" marB="6350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b="1">
                          <a:solidFill>
                            <a:srgbClr val="252E47"/>
                          </a:solidFill>
                          <a:latin typeface="Prata"/>
                          <a:ea typeface="Prata"/>
                          <a:cs typeface="Prata"/>
                          <a:sym typeface="Prata"/>
                        </a:rPr>
                        <a:t>No.of trees =100, Bootstrap=0.5</a:t>
                      </a:r>
                      <a:endParaRPr sz="1000" b="1">
                        <a:solidFill>
                          <a:srgbClr val="252E47"/>
                        </a:solidFill>
                        <a:latin typeface="Prata"/>
                        <a:ea typeface="Prata"/>
                        <a:cs typeface="Prata"/>
                        <a:sym typeface="Prata"/>
                      </a:endParaRPr>
                    </a:p>
                    <a:p>
                      <a:pPr marL="0" lvl="0" indent="0" algn="ctr" rtl="0">
                        <a:spcBef>
                          <a:spcPts val="0"/>
                        </a:spcBef>
                        <a:spcAft>
                          <a:spcPts val="0"/>
                        </a:spcAft>
                        <a:buNone/>
                      </a:pPr>
                      <a:r>
                        <a:rPr lang="en" sz="1000" b="1">
                          <a:solidFill>
                            <a:srgbClr val="252E47"/>
                          </a:solidFill>
                          <a:latin typeface="Prata"/>
                          <a:ea typeface="Prata"/>
                          <a:cs typeface="Prata"/>
                          <a:sym typeface="Prata"/>
                        </a:rPr>
                        <a:t>Predictor split nodes:7</a:t>
                      </a:r>
                      <a:endParaRPr sz="1000" b="1">
                        <a:solidFill>
                          <a:srgbClr val="252E47"/>
                        </a:solidFill>
                        <a:latin typeface="Prata"/>
                        <a:ea typeface="Prata"/>
                        <a:cs typeface="Prata"/>
                        <a:sym typeface="Prata"/>
                      </a:endParaRPr>
                    </a:p>
                    <a:p>
                      <a:pPr marL="0" lvl="0" indent="0" algn="ctr" rtl="0">
                        <a:spcBef>
                          <a:spcPts val="0"/>
                        </a:spcBef>
                        <a:spcAft>
                          <a:spcPts val="0"/>
                        </a:spcAft>
                        <a:buNone/>
                      </a:pPr>
                      <a:r>
                        <a:rPr lang="en" sz="1000" b="1">
                          <a:solidFill>
                            <a:srgbClr val="252E47"/>
                          </a:solidFill>
                          <a:latin typeface="Prata"/>
                          <a:ea typeface="Prata"/>
                          <a:cs typeface="Prata"/>
                          <a:sym typeface="Prata"/>
                        </a:rPr>
                        <a:t> Predictor bins:80</a:t>
                      </a:r>
                      <a:endParaRPr sz="1000" b="1">
                        <a:solidFill>
                          <a:srgbClr val="252E47"/>
                        </a:solidFill>
                        <a:latin typeface="Prata"/>
                        <a:ea typeface="Prata"/>
                        <a:cs typeface="Prata"/>
                        <a:sym typeface="Prata"/>
                      </a:endParaRPr>
                    </a:p>
                    <a:p>
                      <a:pPr marL="0" lvl="0" indent="0" algn="ctr" rtl="0">
                        <a:spcBef>
                          <a:spcPts val="0"/>
                        </a:spcBef>
                        <a:spcAft>
                          <a:spcPts val="0"/>
                        </a:spcAft>
                        <a:buNone/>
                      </a:pPr>
                      <a:r>
                        <a:rPr lang="en" sz="1000" b="1">
                          <a:solidFill>
                            <a:srgbClr val="252E47"/>
                          </a:solidFill>
                          <a:latin typeface="Prata"/>
                          <a:ea typeface="Prata"/>
                          <a:cs typeface="Prata"/>
                          <a:sym typeface="Prata"/>
                        </a:rPr>
                        <a:t>Leaf Size:20</a:t>
                      </a:r>
                      <a:endParaRPr sz="1000" b="1">
                        <a:solidFill>
                          <a:srgbClr val="252E47"/>
                        </a:solidFill>
                        <a:latin typeface="Prata"/>
                        <a:ea typeface="Prata"/>
                        <a:cs typeface="Prata"/>
                        <a:sym typeface="Prata"/>
                      </a:endParaRPr>
                    </a:p>
                    <a:p>
                      <a:pPr marL="0" lvl="0" indent="0" algn="ctr" rtl="0">
                        <a:spcBef>
                          <a:spcPts val="0"/>
                        </a:spcBef>
                        <a:spcAft>
                          <a:spcPts val="0"/>
                        </a:spcAft>
                        <a:buNone/>
                      </a:pPr>
                      <a:r>
                        <a:rPr lang="en" sz="1000" b="1">
                          <a:solidFill>
                            <a:srgbClr val="252E47"/>
                          </a:solidFill>
                          <a:latin typeface="Prata"/>
                          <a:ea typeface="Prata"/>
                          <a:cs typeface="Prata"/>
                          <a:sym typeface="Prata"/>
                        </a:rPr>
                        <a:t> Max Level :30</a:t>
                      </a:r>
                      <a:endParaRPr sz="1000" b="1">
                        <a:solidFill>
                          <a:srgbClr val="252E47"/>
                        </a:solidFill>
                        <a:latin typeface="Prata"/>
                        <a:ea typeface="Prata"/>
                        <a:cs typeface="Prata"/>
                        <a:sym typeface="Prata"/>
                      </a:endParaRPr>
                    </a:p>
                  </a:txBody>
                  <a:tcPr marL="63500" marR="63500" marT="63500" marB="6350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rgbClr val="252E47"/>
                          </a:solidFill>
                          <a:latin typeface="Prata"/>
                          <a:ea typeface="Prata"/>
                          <a:cs typeface="Prata"/>
                          <a:sym typeface="Prata"/>
                        </a:rPr>
                        <a:t>0.2956</a:t>
                      </a:r>
                      <a:endParaRPr sz="1000" b="1">
                        <a:solidFill>
                          <a:srgbClr val="252E47"/>
                        </a:solidFill>
                        <a:latin typeface="Prata"/>
                        <a:ea typeface="Prata"/>
                        <a:cs typeface="Prata"/>
                        <a:sym typeface="Prata"/>
                      </a:endParaRPr>
                    </a:p>
                  </a:txBody>
                  <a:tcPr marL="63500" marR="63500" marT="63500" marB="6350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rgbClr val="252E47"/>
                          </a:solidFill>
                          <a:latin typeface="Prata"/>
                          <a:ea typeface="Prata"/>
                          <a:cs typeface="Prata"/>
                          <a:sym typeface="Prata"/>
                        </a:rPr>
                        <a:t>0.4114</a:t>
                      </a:r>
                      <a:endParaRPr sz="1000" b="1">
                        <a:solidFill>
                          <a:srgbClr val="252E47"/>
                        </a:solidFill>
                        <a:latin typeface="Prata"/>
                        <a:ea typeface="Prata"/>
                        <a:cs typeface="Prata"/>
                        <a:sym typeface="Prata"/>
                      </a:endParaRPr>
                    </a:p>
                  </a:txBody>
                  <a:tcPr marL="63500" marR="63500" marT="63500" marB="6350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rgbClr val="252E47"/>
                          </a:solidFill>
                          <a:latin typeface="Prata"/>
                          <a:ea typeface="Prata"/>
                          <a:cs typeface="Prata"/>
                          <a:sym typeface="Prata"/>
                        </a:rPr>
                        <a:t>1.6179</a:t>
                      </a:r>
                      <a:endParaRPr sz="1000" b="1">
                        <a:solidFill>
                          <a:srgbClr val="252E47"/>
                        </a:solidFill>
                        <a:latin typeface="Prata"/>
                        <a:ea typeface="Prata"/>
                        <a:cs typeface="Prata"/>
                        <a:sym typeface="Prata"/>
                      </a:endParaRPr>
                    </a:p>
                  </a:txBody>
                  <a:tcPr marL="63500" marR="63500" marT="63500" marB="6350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043125">
                <a:tc>
                  <a:txBody>
                    <a:bodyPr/>
                    <a:lstStyle/>
                    <a:p>
                      <a:pPr marL="0" lvl="0" indent="0" algn="ctr" rtl="0">
                        <a:spcBef>
                          <a:spcPts val="0"/>
                        </a:spcBef>
                        <a:spcAft>
                          <a:spcPts val="0"/>
                        </a:spcAft>
                        <a:buNone/>
                      </a:pPr>
                      <a:r>
                        <a:rPr lang="en" sz="1500" b="1">
                          <a:solidFill>
                            <a:srgbClr val="252E47"/>
                          </a:solidFill>
                          <a:latin typeface="Prata"/>
                          <a:ea typeface="Prata"/>
                          <a:cs typeface="Prata"/>
                          <a:sym typeface="Prata"/>
                        </a:rPr>
                        <a:t>Tune 2</a:t>
                      </a:r>
                      <a:endParaRPr sz="1500" b="1">
                        <a:solidFill>
                          <a:srgbClr val="252E47"/>
                        </a:solidFill>
                        <a:latin typeface="Prata"/>
                        <a:ea typeface="Prata"/>
                        <a:cs typeface="Prata"/>
                        <a:sym typeface="Prata"/>
                      </a:endParaRPr>
                    </a:p>
                    <a:p>
                      <a:pPr marL="0" lvl="0" indent="0" algn="ctr" rtl="0">
                        <a:spcBef>
                          <a:spcPts val="0"/>
                        </a:spcBef>
                        <a:spcAft>
                          <a:spcPts val="0"/>
                        </a:spcAft>
                        <a:buNone/>
                      </a:pPr>
                      <a:endParaRPr sz="1500" b="1">
                        <a:solidFill>
                          <a:srgbClr val="252E47"/>
                        </a:solidFill>
                        <a:latin typeface="Prata"/>
                        <a:ea typeface="Prata"/>
                        <a:cs typeface="Prata"/>
                        <a:sym typeface="Prata"/>
                      </a:endParaRPr>
                    </a:p>
                  </a:txBody>
                  <a:tcPr marL="63500" marR="63500" marT="63500" marB="6350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b="1">
                          <a:solidFill>
                            <a:srgbClr val="252E47"/>
                          </a:solidFill>
                          <a:latin typeface="Prata"/>
                          <a:ea typeface="Prata"/>
                          <a:cs typeface="Prata"/>
                          <a:sym typeface="Prata"/>
                        </a:rPr>
                        <a:t>No.of trees =100, Bootstrap=0.7</a:t>
                      </a:r>
                      <a:endParaRPr sz="1000" b="1">
                        <a:solidFill>
                          <a:srgbClr val="252E47"/>
                        </a:solidFill>
                        <a:latin typeface="Prata"/>
                        <a:ea typeface="Prata"/>
                        <a:cs typeface="Prata"/>
                        <a:sym typeface="Prata"/>
                      </a:endParaRPr>
                    </a:p>
                    <a:p>
                      <a:pPr marL="0" lvl="0" indent="0" algn="ctr" rtl="0">
                        <a:spcBef>
                          <a:spcPts val="0"/>
                        </a:spcBef>
                        <a:spcAft>
                          <a:spcPts val="0"/>
                        </a:spcAft>
                        <a:buNone/>
                      </a:pPr>
                      <a:r>
                        <a:rPr lang="en" sz="1000" b="1">
                          <a:solidFill>
                            <a:srgbClr val="252E47"/>
                          </a:solidFill>
                          <a:latin typeface="Prata"/>
                          <a:ea typeface="Prata"/>
                          <a:cs typeface="Prata"/>
                          <a:sym typeface="Prata"/>
                        </a:rPr>
                        <a:t>Predictor split nodes:7,  Max Level :30,</a:t>
                      </a:r>
                      <a:endParaRPr sz="1000" b="1">
                        <a:solidFill>
                          <a:srgbClr val="252E47"/>
                        </a:solidFill>
                        <a:latin typeface="Prata"/>
                        <a:ea typeface="Prata"/>
                        <a:cs typeface="Prata"/>
                        <a:sym typeface="Prata"/>
                      </a:endParaRPr>
                    </a:p>
                    <a:p>
                      <a:pPr marL="0" lvl="0" indent="0" algn="ctr" rtl="0">
                        <a:spcBef>
                          <a:spcPts val="0"/>
                        </a:spcBef>
                        <a:spcAft>
                          <a:spcPts val="0"/>
                        </a:spcAft>
                        <a:buNone/>
                      </a:pPr>
                      <a:r>
                        <a:rPr lang="en" sz="1000" b="1">
                          <a:solidFill>
                            <a:srgbClr val="252E47"/>
                          </a:solidFill>
                          <a:latin typeface="Prata"/>
                          <a:ea typeface="Prata"/>
                          <a:cs typeface="Prata"/>
                          <a:sym typeface="Prata"/>
                        </a:rPr>
                        <a:t> Leaf Size:20</a:t>
                      </a:r>
                      <a:endParaRPr sz="1000" b="1">
                        <a:solidFill>
                          <a:srgbClr val="252E47"/>
                        </a:solidFill>
                        <a:latin typeface="Prata"/>
                        <a:ea typeface="Prata"/>
                        <a:cs typeface="Prata"/>
                        <a:sym typeface="Prata"/>
                      </a:endParaRPr>
                    </a:p>
                    <a:p>
                      <a:pPr marL="0" lvl="0" indent="0" algn="ctr" rtl="0">
                        <a:spcBef>
                          <a:spcPts val="0"/>
                        </a:spcBef>
                        <a:spcAft>
                          <a:spcPts val="0"/>
                        </a:spcAft>
                        <a:buNone/>
                      </a:pPr>
                      <a:r>
                        <a:rPr lang="en" sz="1000" b="1">
                          <a:solidFill>
                            <a:srgbClr val="252E47"/>
                          </a:solidFill>
                          <a:latin typeface="Prata"/>
                          <a:ea typeface="Prata"/>
                          <a:cs typeface="Prata"/>
                          <a:sym typeface="Prata"/>
                        </a:rPr>
                        <a:t>Predictor bins:80</a:t>
                      </a:r>
                      <a:endParaRPr sz="1000" b="1">
                        <a:solidFill>
                          <a:srgbClr val="252E47"/>
                        </a:solidFill>
                        <a:latin typeface="Prata"/>
                        <a:ea typeface="Prata"/>
                        <a:cs typeface="Prata"/>
                        <a:sym typeface="Prata"/>
                      </a:endParaRPr>
                    </a:p>
                  </a:txBody>
                  <a:tcPr marL="63500" marR="63500" marT="63500" marB="6350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rgbClr val="252E47"/>
                          </a:solidFill>
                          <a:latin typeface="Prata"/>
                          <a:ea typeface="Prata"/>
                          <a:cs typeface="Prata"/>
                          <a:sym typeface="Prata"/>
                        </a:rPr>
                        <a:t>0.2967</a:t>
                      </a:r>
                      <a:endParaRPr sz="1000" b="1">
                        <a:solidFill>
                          <a:srgbClr val="252E47"/>
                        </a:solidFill>
                        <a:latin typeface="Prata"/>
                        <a:ea typeface="Prata"/>
                        <a:cs typeface="Prata"/>
                        <a:sym typeface="Prata"/>
                      </a:endParaRPr>
                    </a:p>
                  </a:txBody>
                  <a:tcPr marL="63500" marR="63500" marT="63500" marB="6350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rgbClr val="252E47"/>
                          </a:solidFill>
                          <a:latin typeface="Prata"/>
                          <a:ea typeface="Prata"/>
                          <a:cs typeface="Prata"/>
                          <a:sym typeface="Prata"/>
                        </a:rPr>
                        <a:t>0.4099</a:t>
                      </a:r>
                      <a:endParaRPr sz="1000" b="1">
                        <a:solidFill>
                          <a:srgbClr val="252E47"/>
                        </a:solidFill>
                        <a:latin typeface="Prata"/>
                        <a:ea typeface="Prata"/>
                        <a:cs typeface="Prata"/>
                        <a:sym typeface="Prata"/>
                      </a:endParaRPr>
                    </a:p>
                  </a:txBody>
                  <a:tcPr marL="63500" marR="63500" marT="63500" marB="6350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rgbClr val="252E47"/>
                          </a:solidFill>
                          <a:latin typeface="Prata"/>
                          <a:ea typeface="Prata"/>
                          <a:cs typeface="Prata"/>
                          <a:sym typeface="Prata"/>
                        </a:rPr>
                        <a:t>1.6048</a:t>
                      </a:r>
                      <a:endParaRPr sz="1000" b="1">
                        <a:solidFill>
                          <a:srgbClr val="252E47"/>
                        </a:solidFill>
                        <a:latin typeface="Prata"/>
                        <a:ea typeface="Prata"/>
                        <a:cs typeface="Prata"/>
                        <a:sym typeface="Prata"/>
                      </a:endParaRPr>
                    </a:p>
                  </a:txBody>
                  <a:tcPr marL="63500" marR="63500" marT="63500" marB="6350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266" name="Google Shape;1266;p138"/>
          <p:cNvSpPr txBox="1">
            <a:spLocks noGrp="1"/>
          </p:cNvSpPr>
          <p:nvPr>
            <p:ph type="title"/>
          </p:nvPr>
        </p:nvSpPr>
        <p:spPr>
          <a:xfrm>
            <a:off x="2463744" y="285825"/>
            <a:ext cx="4216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Random Forest</a:t>
            </a:r>
            <a:endParaRPr sz="4000"/>
          </a:p>
        </p:txBody>
      </p:sp>
      <p:pic>
        <p:nvPicPr>
          <p:cNvPr id="1267" name="Google Shape;1267;p138"/>
          <p:cNvPicPr preferRelativeResize="0"/>
          <p:nvPr/>
        </p:nvPicPr>
        <p:blipFill rotWithShape="1">
          <a:blip r:embed="rId3">
            <a:alphaModFix/>
          </a:blip>
          <a:srcRect l="60513" t="15763" r="16584" b="61860"/>
          <a:stretch/>
        </p:blipFill>
        <p:spPr>
          <a:xfrm rot="1097360" flipH="1">
            <a:off x="539081" y="4204905"/>
            <a:ext cx="806015" cy="787515"/>
          </a:xfrm>
          <a:prstGeom prst="rect">
            <a:avLst/>
          </a:prstGeom>
          <a:noFill/>
          <a:ln>
            <a:noFill/>
          </a:ln>
        </p:spPr>
      </p:pic>
      <p:sp>
        <p:nvSpPr>
          <p:cNvPr id="1268" name="Google Shape;1268;p138"/>
          <p:cNvSpPr txBox="1"/>
          <p:nvPr/>
        </p:nvSpPr>
        <p:spPr>
          <a:xfrm>
            <a:off x="1410925" y="4433300"/>
            <a:ext cx="72327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1"/>
                </a:solidFill>
                <a:latin typeface="Prata"/>
                <a:ea typeface="Prata"/>
                <a:cs typeface="Prata"/>
                <a:sym typeface="Prata"/>
              </a:rPr>
              <a:t>Best Model: </a:t>
            </a:r>
            <a:r>
              <a:rPr lang="en" sz="1700">
                <a:solidFill>
                  <a:schemeClr val="dk1"/>
                </a:solidFill>
                <a:latin typeface="Exo"/>
                <a:ea typeface="Exo"/>
                <a:cs typeface="Exo"/>
                <a:sym typeface="Exo"/>
              </a:rPr>
              <a:t>No.of trees=100, Bootstrap=0.7,Predictor split nodes:7, Predictor bins:80, Leaf Size:20, Max Level:30(70.33% accuracy)</a:t>
            </a:r>
            <a:endParaRPr sz="1700" b="1">
              <a:solidFill>
                <a:schemeClr val="dk1"/>
              </a:solidFill>
              <a:latin typeface="Exo"/>
              <a:ea typeface="Exo"/>
              <a:cs typeface="Exo"/>
              <a:sym typeface="Exo"/>
            </a:endParaRPr>
          </a:p>
          <a:p>
            <a:pPr marL="0" lvl="0" indent="0" algn="l" rtl="0">
              <a:spcBef>
                <a:spcPts val="0"/>
              </a:spcBef>
              <a:spcAft>
                <a:spcPts val="0"/>
              </a:spcAft>
              <a:buNone/>
            </a:pPr>
            <a:endParaRPr sz="1700">
              <a:solidFill>
                <a:schemeClr val="dk1"/>
              </a:solidFill>
              <a:latin typeface="Exo"/>
              <a:ea typeface="Exo"/>
              <a:cs typeface="Exo"/>
              <a:sym typeface="Exo"/>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139"/>
          <p:cNvSpPr txBox="1">
            <a:spLocks noGrp="1"/>
          </p:cNvSpPr>
          <p:nvPr>
            <p:ph type="title"/>
          </p:nvPr>
        </p:nvSpPr>
        <p:spPr>
          <a:xfrm>
            <a:off x="763650" y="435900"/>
            <a:ext cx="5831700" cy="89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Model</a:t>
            </a:r>
            <a:endParaRPr sz="4000"/>
          </a:p>
          <a:p>
            <a:pPr marL="0" lvl="0" indent="0" algn="l" rtl="0">
              <a:spcBef>
                <a:spcPts val="0"/>
              </a:spcBef>
              <a:spcAft>
                <a:spcPts val="0"/>
              </a:spcAft>
              <a:buNone/>
            </a:pPr>
            <a:r>
              <a:rPr lang="en" sz="2000" b="0" i="1"/>
              <a:t>Random Forest </a:t>
            </a:r>
            <a:r>
              <a:rPr lang="en" sz="2000" i="1"/>
              <a:t>Variable Importance</a:t>
            </a:r>
            <a:endParaRPr sz="2000" i="1"/>
          </a:p>
        </p:txBody>
      </p:sp>
      <p:sp>
        <p:nvSpPr>
          <p:cNvPr id="1274" name="Google Shape;1274;p139"/>
          <p:cNvSpPr txBox="1"/>
          <p:nvPr/>
        </p:nvSpPr>
        <p:spPr>
          <a:xfrm>
            <a:off x="4929725" y="1052738"/>
            <a:ext cx="3765300" cy="400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000"/>
              </a:spcBef>
              <a:spcAft>
                <a:spcPts val="1000"/>
              </a:spcAft>
              <a:buNone/>
            </a:pPr>
            <a:endParaRPr>
              <a:latin typeface="Exo"/>
              <a:ea typeface="Exo"/>
              <a:cs typeface="Exo"/>
              <a:sym typeface="Exo"/>
            </a:endParaRPr>
          </a:p>
        </p:txBody>
      </p:sp>
      <p:pic>
        <p:nvPicPr>
          <p:cNvPr id="1275" name="Google Shape;1275;p139"/>
          <p:cNvPicPr preferRelativeResize="0"/>
          <p:nvPr/>
        </p:nvPicPr>
        <p:blipFill>
          <a:blip r:embed="rId3">
            <a:alphaModFix/>
          </a:blip>
          <a:stretch>
            <a:fillRect/>
          </a:stretch>
        </p:blipFill>
        <p:spPr>
          <a:xfrm>
            <a:off x="2287688" y="1390575"/>
            <a:ext cx="4568633" cy="3509099"/>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279"/>
        <p:cNvGrpSpPr/>
        <p:nvPr/>
      </p:nvGrpSpPr>
      <p:grpSpPr>
        <a:xfrm>
          <a:off x="0" y="0"/>
          <a:ext cx="0" cy="0"/>
          <a:chOff x="0" y="0"/>
          <a:chExt cx="0" cy="0"/>
        </a:xfrm>
      </p:grpSpPr>
      <p:sp>
        <p:nvSpPr>
          <p:cNvPr id="1280" name="Google Shape;1280;p140"/>
          <p:cNvSpPr txBox="1">
            <a:spLocks noGrp="1"/>
          </p:cNvSpPr>
          <p:nvPr>
            <p:ph type="title"/>
          </p:nvPr>
        </p:nvSpPr>
        <p:spPr>
          <a:xfrm>
            <a:off x="763650" y="435900"/>
            <a:ext cx="5831700" cy="89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Model</a:t>
            </a:r>
            <a:endParaRPr sz="4000"/>
          </a:p>
          <a:p>
            <a:pPr marL="0" lvl="0" indent="0" algn="l" rtl="0">
              <a:spcBef>
                <a:spcPts val="0"/>
              </a:spcBef>
              <a:spcAft>
                <a:spcPts val="0"/>
              </a:spcAft>
              <a:buNone/>
            </a:pPr>
            <a:r>
              <a:rPr lang="en" sz="2000" b="0" i="1"/>
              <a:t>Random Forest </a:t>
            </a:r>
            <a:r>
              <a:rPr lang="en" sz="2000" i="1"/>
              <a:t>Lift</a:t>
            </a:r>
            <a:endParaRPr sz="2000" i="1"/>
          </a:p>
        </p:txBody>
      </p:sp>
      <p:sp>
        <p:nvSpPr>
          <p:cNvPr id="1281" name="Google Shape;1281;p140"/>
          <p:cNvSpPr txBox="1"/>
          <p:nvPr/>
        </p:nvSpPr>
        <p:spPr>
          <a:xfrm>
            <a:off x="4929725" y="1052738"/>
            <a:ext cx="3765300" cy="400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000"/>
              </a:spcBef>
              <a:spcAft>
                <a:spcPts val="1000"/>
              </a:spcAft>
              <a:buNone/>
            </a:pPr>
            <a:endParaRPr>
              <a:latin typeface="Exo"/>
              <a:ea typeface="Exo"/>
              <a:cs typeface="Exo"/>
              <a:sym typeface="Exo"/>
            </a:endParaRPr>
          </a:p>
        </p:txBody>
      </p:sp>
      <p:pic>
        <p:nvPicPr>
          <p:cNvPr id="1282" name="Google Shape;1282;p140"/>
          <p:cNvPicPr preferRelativeResize="0"/>
          <p:nvPr/>
        </p:nvPicPr>
        <p:blipFill>
          <a:blip r:embed="rId3">
            <a:alphaModFix/>
          </a:blip>
          <a:stretch>
            <a:fillRect/>
          </a:stretch>
        </p:blipFill>
        <p:spPr>
          <a:xfrm>
            <a:off x="1862463" y="1452938"/>
            <a:ext cx="5419074" cy="3385764"/>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286"/>
        <p:cNvGrpSpPr/>
        <p:nvPr/>
      </p:nvGrpSpPr>
      <p:grpSpPr>
        <a:xfrm>
          <a:off x="0" y="0"/>
          <a:ext cx="0" cy="0"/>
          <a:chOff x="0" y="0"/>
          <a:chExt cx="0" cy="0"/>
        </a:xfrm>
      </p:grpSpPr>
      <p:sp>
        <p:nvSpPr>
          <p:cNvPr id="1287" name="Google Shape;1287;p141"/>
          <p:cNvSpPr txBox="1">
            <a:spLocks noGrp="1"/>
          </p:cNvSpPr>
          <p:nvPr>
            <p:ph type="title"/>
          </p:nvPr>
        </p:nvSpPr>
        <p:spPr>
          <a:xfrm>
            <a:off x="763650" y="435900"/>
            <a:ext cx="5831700" cy="89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Model</a:t>
            </a:r>
            <a:endParaRPr sz="4000"/>
          </a:p>
          <a:p>
            <a:pPr marL="0" lvl="0" indent="0" algn="l" rtl="0">
              <a:spcBef>
                <a:spcPts val="0"/>
              </a:spcBef>
              <a:spcAft>
                <a:spcPts val="0"/>
              </a:spcAft>
              <a:buNone/>
            </a:pPr>
            <a:r>
              <a:rPr lang="en" sz="2000" b="0" i="1"/>
              <a:t>Random Forest </a:t>
            </a:r>
            <a:r>
              <a:rPr lang="en" sz="2000" i="1"/>
              <a:t>ROC</a:t>
            </a:r>
            <a:endParaRPr sz="2000" i="1"/>
          </a:p>
        </p:txBody>
      </p:sp>
      <p:sp>
        <p:nvSpPr>
          <p:cNvPr id="1288" name="Google Shape;1288;p141"/>
          <p:cNvSpPr txBox="1"/>
          <p:nvPr/>
        </p:nvSpPr>
        <p:spPr>
          <a:xfrm>
            <a:off x="4929725" y="1052738"/>
            <a:ext cx="3765300" cy="400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000"/>
              </a:spcBef>
              <a:spcAft>
                <a:spcPts val="1000"/>
              </a:spcAft>
              <a:buNone/>
            </a:pPr>
            <a:endParaRPr>
              <a:latin typeface="Exo"/>
              <a:ea typeface="Exo"/>
              <a:cs typeface="Exo"/>
              <a:sym typeface="Exo"/>
            </a:endParaRPr>
          </a:p>
        </p:txBody>
      </p:sp>
      <p:pic>
        <p:nvPicPr>
          <p:cNvPr id="1289" name="Google Shape;1289;p141"/>
          <p:cNvPicPr preferRelativeResize="0"/>
          <p:nvPr/>
        </p:nvPicPr>
        <p:blipFill rotWithShape="1">
          <a:blip r:embed="rId3">
            <a:alphaModFix/>
          </a:blip>
          <a:srcRect t="4479"/>
          <a:stretch/>
        </p:blipFill>
        <p:spPr>
          <a:xfrm>
            <a:off x="588025" y="1535925"/>
            <a:ext cx="7967952" cy="3234126"/>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sp>
        <p:nvSpPr>
          <p:cNvPr id="1294" name="Google Shape;1294;p142"/>
          <p:cNvSpPr txBox="1">
            <a:spLocks noGrp="1"/>
          </p:cNvSpPr>
          <p:nvPr>
            <p:ph type="title"/>
          </p:nvPr>
        </p:nvSpPr>
        <p:spPr>
          <a:xfrm>
            <a:off x="486388" y="1160550"/>
            <a:ext cx="5098200" cy="28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Model Comparison &amp; Findings</a:t>
            </a:r>
            <a:endParaRPr sz="4000"/>
          </a:p>
        </p:txBody>
      </p:sp>
      <p:sp>
        <p:nvSpPr>
          <p:cNvPr id="1295" name="Google Shape;1295;p142"/>
          <p:cNvSpPr/>
          <p:nvPr/>
        </p:nvSpPr>
        <p:spPr>
          <a:xfrm>
            <a:off x="-866150" y="-966401"/>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96" name="Google Shape;1296;p142"/>
          <p:cNvPicPr preferRelativeResize="0"/>
          <p:nvPr/>
        </p:nvPicPr>
        <p:blipFill>
          <a:blip r:embed="rId3">
            <a:alphaModFix/>
          </a:blip>
          <a:stretch>
            <a:fillRect/>
          </a:stretch>
        </p:blipFill>
        <p:spPr>
          <a:xfrm>
            <a:off x="6004375" y="1513300"/>
            <a:ext cx="2116900" cy="2116900"/>
          </a:xfrm>
          <a:prstGeom prst="rect">
            <a:avLst/>
          </a:prstGeom>
          <a:noFill/>
          <a:ln>
            <a:noFill/>
          </a:ln>
        </p:spPr>
      </p:pic>
    </p:spTree>
  </p:cSld>
  <p:clrMapOvr>
    <a:masterClrMapping/>
  </p:clrMapOvr>
</p:sld>
</file>

<file path=ppt/theme/theme1.xml><?xml version="1.0" encoding="utf-8"?>
<a:theme xmlns:a="http://schemas.openxmlformats.org/drawingml/2006/main" name="Animated Healthcare Center by Slidesgo">
  <a:themeElements>
    <a:clrScheme name="Simple Light">
      <a:dk1>
        <a:srgbClr val="252E47"/>
      </a:dk1>
      <a:lt1>
        <a:srgbClr val="FFFFFF"/>
      </a:lt1>
      <a:dk2>
        <a:srgbClr val="F8F5EC"/>
      </a:dk2>
      <a:lt2>
        <a:srgbClr val="ECE9E1"/>
      </a:lt2>
      <a:accent1>
        <a:srgbClr val="DADACE"/>
      </a:accent1>
      <a:accent2>
        <a:srgbClr val="FFFFFF"/>
      </a:accent2>
      <a:accent3>
        <a:srgbClr val="FFFFFF"/>
      </a:accent3>
      <a:accent4>
        <a:srgbClr val="FFFFFF"/>
      </a:accent4>
      <a:accent5>
        <a:srgbClr val="FFFFFF"/>
      </a:accent5>
      <a:accent6>
        <a:srgbClr val="FFFFFF"/>
      </a:accent6>
      <a:hlink>
        <a:srgbClr val="252E4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2763</Words>
  <Application>Microsoft Office PowerPoint</Application>
  <PresentationFormat>On-screen Show (16:9)</PresentationFormat>
  <Paragraphs>606</Paragraphs>
  <Slides>104</Slides>
  <Notes>104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104</vt:i4>
      </vt:variant>
    </vt:vector>
  </HeadingPairs>
  <TitlesOfParts>
    <vt:vector size="116" baseType="lpstr">
      <vt:lpstr>Nunito</vt:lpstr>
      <vt:lpstr>Spartan</vt:lpstr>
      <vt:lpstr>Open Sans</vt:lpstr>
      <vt:lpstr>Roboto Condensed Light</vt:lpstr>
      <vt:lpstr>Arial</vt:lpstr>
      <vt:lpstr>Poppins</vt:lpstr>
      <vt:lpstr>Calibri</vt:lpstr>
      <vt:lpstr>Barlow</vt:lpstr>
      <vt:lpstr>Roboto Slab</vt:lpstr>
      <vt:lpstr>Prata</vt:lpstr>
      <vt:lpstr>Exo</vt:lpstr>
      <vt:lpstr>Animated Healthcare Center by Slidesgo</vt:lpstr>
      <vt:lpstr>Predictive Analytics Project Healthcare Prediction (Stroke &amp; Diabetes)</vt:lpstr>
      <vt:lpstr>03</vt:lpstr>
      <vt:lpstr>Approach</vt:lpstr>
      <vt:lpstr>Introduction</vt:lpstr>
      <vt:lpstr>Goal  &amp; Purpose</vt:lpstr>
      <vt:lpstr>Current Situation</vt:lpstr>
      <vt:lpstr>bjective</vt:lpstr>
      <vt:lpstr>Stroke Prediction</vt:lpstr>
      <vt:lpstr>Data Collection </vt:lpstr>
      <vt:lpstr>Selected Dataset</vt:lpstr>
      <vt:lpstr>Data Understanding</vt:lpstr>
      <vt:lpstr>Data Understanding    Dataset Unbalanceness</vt:lpstr>
      <vt:lpstr>Data Understanding    Unknown Values</vt:lpstr>
      <vt:lpstr>Data Understanding    Incorrect Values</vt:lpstr>
      <vt:lpstr>Data Understanding    Detecting Anomaly </vt:lpstr>
      <vt:lpstr>Data Understanding    Detecting Anomaly </vt:lpstr>
      <vt:lpstr>Data Understanding    Data Privacy Ethics</vt:lpstr>
      <vt:lpstr>Data Cleaning</vt:lpstr>
      <vt:lpstr>Data Cleaning Clean &amp; Trim</vt:lpstr>
      <vt:lpstr>Data Cleaning Data Transformation</vt:lpstr>
      <vt:lpstr>Data Cleaning Data Transformation</vt:lpstr>
      <vt:lpstr>Data Cleaning Data Transformation</vt:lpstr>
      <vt:lpstr>Data Cleaning Data Transformation</vt:lpstr>
      <vt:lpstr>Data Cleaning Balancing</vt:lpstr>
      <vt:lpstr>Data Cleaning Partitioning</vt:lpstr>
      <vt:lpstr>Data Cleaning Anonymization</vt:lpstr>
      <vt:lpstr>Model &amp; Evaluation</vt:lpstr>
      <vt:lpstr>Our Algorithms</vt:lpstr>
      <vt:lpstr>Feature Selection</vt:lpstr>
      <vt:lpstr>Decision Tree Tuned Parameters</vt:lpstr>
      <vt:lpstr>Decision Tree Tuned Parameters</vt:lpstr>
      <vt:lpstr>Decision Tree Tuned comparisons</vt:lpstr>
      <vt:lpstr>Decision Tree Rule Split</vt:lpstr>
      <vt:lpstr>Decision Tree Leaf Statistic</vt:lpstr>
      <vt:lpstr>Decision Tree Variable Importance</vt:lpstr>
      <vt:lpstr>Decision Tree Lift Chart</vt:lpstr>
      <vt:lpstr>Decision Tree ROC Curve</vt:lpstr>
      <vt:lpstr>Support Vector Machine Hyperparameters Tuned</vt:lpstr>
      <vt:lpstr>Support Vector Machine Tuned comparisons</vt:lpstr>
      <vt:lpstr>Support Vector Machine Relative Importance</vt:lpstr>
      <vt:lpstr>Support Vector Machine Misclassification</vt:lpstr>
      <vt:lpstr>Support Vector Machine Lift</vt:lpstr>
      <vt:lpstr>Support Vector Machine Receiver Operating Characteristic (ROC) curve</vt:lpstr>
      <vt:lpstr>Neural Network Hyperparameters Tuned</vt:lpstr>
      <vt:lpstr>Neural Network Hyperparameters Tuned</vt:lpstr>
      <vt:lpstr>Neural Network Hyperparameters Tuned</vt:lpstr>
      <vt:lpstr>Neural Network Tuned comparisons</vt:lpstr>
      <vt:lpstr>Neural Network</vt:lpstr>
      <vt:lpstr>Neural Network Relative Importance</vt:lpstr>
      <vt:lpstr>Neural Network Misclassification</vt:lpstr>
      <vt:lpstr>Neural Network</vt:lpstr>
      <vt:lpstr>Neural Network Receiver Operating Characteristic (ROC) curve</vt:lpstr>
      <vt:lpstr>Model Comparison &amp; Findings</vt:lpstr>
      <vt:lpstr>Model Comparison Selected Model</vt:lpstr>
      <vt:lpstr>Model Comparison Misclassification</vt:lpstr>
      <vt:lpstr>Model Comparison Lift</vt:lpstr>
      <vt:lpstr>Model Comparison Receiver Operating Characteristic (ROC) curve</vt:lpstr>
      <vt:lpstr>Model Comparison Relative Importance</vt:lpstr>
      <vt:lpstr>Diabetes Prediction</vt:lpstr>
      <vt:lpstr>Data Collection </vt:lpstr>
      <vt:lpstr>Selected Dataset</vt:lpstr>
      <vt:lpstr>Data Understanding</vt:lpstr>
      <vt:lpstr>Data Understanding    Target Variable</vt:lpstr>
      <vt:lpstr>Data Understanding    Target Variable Unbalance</vt:lpstr>
      <vt:lpstr>Data Understanding    Missing Response</vt:lpstr>
      <vt:lpstr>Data Understanding    Outlier</vt:lpstr>
      <vt:lpstr>Data Understanding   Inconsistency in Responses</vt:lpstr>
      <vt:lpstr>Data Cleaning</vt:lpstr>
      <vt:lpstr>Data Cleaning Convert 7 and 9 to Missing + Removal of  Missing Value</vt:lpstr>
      <vt:lpstr>Data Cleaning Balancing</vt:lpstr>
      <vt:lpstr>Data Cleaning Data Transformation</vt:lpstr>
      <vt:lpstr>Data Cleaning Partitioning</vt:lpstr>
      <vt:lpstr>Model &amp; Evaluation</vt:lpstr>
      <vt:lpstr>Our Algorithms</vt:lpstr>
      <vt:lpstr>Feature Selection Logistic Regression</vt:lpstr>
      <vt:lpstr>Decision Tree</vt:lpstr>
      <vt:lpstr>Model Decision Tree Variable Importance</vt:lpstr>
      <vt:lpstr>Model Decision Tree</vt:lpstr>
      <vt:lpstr>Model Decision Tree</vt:lpstr>
      <vt:lpstr>Model Decision Tree Leaf Diagram</vt:lpstr>
      <vt:lpstr>Model Decision Tree ROC</vt:lpstr>
      <vt:lpstr>Model Decision Tree Lift</vt:lpstr>
      <vt:lpstr>Support Vector Machine </vt:lpstr>
      <vt:lpstr>Support Vector Machine Hyperparameter</vt:lpstr>
      <vt:lpstr>Support Vector Machine</vt:lpstr>
      <vt:lpstr>Model Support Vector Machine Variable Importance</vt:lpstr>
      <vt:lpstr>Model Support Vector Machine ROC</vt:lpstr>
      <vt:lpstr>Model Support Vector Machine ROC</vt:lpstr>
      <vt:lpstr>Model Support Vector Machine Lift</vt:lpstr>
      <vt:lpstr>Model Support Vector Machine Misclassification</vt:lpstr>
      <vt:lpstr>Logistic Regression</vt:lpstr>
      <vt:lpstr>Model Logistic Regression </vt:lpstr>
      <vt:lpstr>Model Logistic Regression Lift</vt:lpstr>
      <vt:lpstr>Model Logistic Regression ROC</vt:lpstr>
      <vt:lpstr>Random Forest</vt:lpstr>
      <vt:lpstr>Model Random Forest Variable Importance</vt:lpstr>
      <vt:lpstr>Model Random Forest Lift</vt:lpstr>
      <vt:lpstr>Model Random Forest ROC</vt:lpstr>
      <vt:lpstr>Model Comparison &amp; Findings</vt:lpstr>
      <vt:lpstr>Model Comparison </vt:lpstr>
      <vt:lpstr>Model Comparison </vt:lpstr>
      <vt:lpstr>Conclusion</vt:lpstr>
      <vt:lpstr>Key Features </vt:lpstr>
      <vt:lpstr>THANK YOU For your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Analytics Project Healthcare Prediction (Stroke &amp; Diabetes)</dc:title>
  <cp:lastModifiedBy>ght cloud</cp:lastModifiedBy>
  <cp:revision>3</cp:revision>
  <dcterms:modified xsi:type="dcterms:W3CDTF">2022-09-18T14:28:28Z</dcterms:modified>
</cp:coreProperties>
</file>